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51" r:id="rId2"/>
  </p:sldMasterIdLst>
  <p:notesMasterIdLst>
    <p:notesMasterId r:id="rId20"/>
  </p:notesMasterIdLst>
  <p:handoutMasterIdLst>
    <p:handoutMasterId r:id="rId21"/>
  </p:handoutMasterIdLst>
  <p:sldIdLst>
    <p:sldId id="267" r:id="rId3"/>
    <p:sldId id="299" r:id="rId4"/>
    <p:sldId id="292" r:id="rId5"/>
    <p:sldId id="300" r:id="rId6"/>
    <p:sldId id="301" r:id="rId7"/>
    <p:sldId id="295" r:id="rId8"/>
    <p:sldId id="294" r:id="rId9"/>
    <p:sldId id="309" r:id="rId10"/>
    <p:sldId id="304" r:id="rId11"/>
    <p:sldId id="325" r:id="rId12"/>
    <p:sldId id="302" r:id="rId13"/>
    <p:sldId id="328" r:id="rId14"/>
    <p:sldId id="306" r:id="rId15"/>
    <p:sldId id="326" r:id="rId16"/>
    <p:sldId id="305" r:id="rId17"/>
    <p:sldId id="327" r:id="rId18"/>
    <p:sldId id="308" r:id="rId19"/>
  </p:sldIdLst>
  <p:sldSz cx="9144000" cy="6858000" type="screen4x3"/>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71" autoAdjust="0"/>
    <p:restoredTop sz="87546" autoAdjust="0"/>
  </p:normalViewPr>
  <p:slideViewPr>
    <p:cSldViewPr>
      <p:cViewPr>
        <p:scale>
          <a:sx n="87" d="100"/>
          <a:sy n="87" d="100"/>
        </p:scale>
        <p:origin x="-642" y="112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12AA215A-2FAB-4B04-94D2-0BCAFCFFD611}" type="datetimeFigureOut">
              <a:rPr lang="fr-FR" smtClean="0"/>
              <a:t>24/03/2013</a:t>
            </a:fld>
            <a:endParaRPr lang="fr-FR"/>
          </a:p>
        </p:txBody>
      </p:sp>
      <p:sp>
        <p:nvSpPr>
          <p:cNvPr id="4" name="Espace réservé du pied de page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B819E5DC-4677-4495-B5A7-45B4EFA42E73}" type="slidenum">
              <a:rPr lang="fr-FR" smtClean="0"/>
              <a:t>‹N°›</a:t>
            </a:fld>
            <a:endParaRPr lang="fr-FR"/>
          </a:p>
        </p:txBody>
      </p:sp>
    </p:spTree>
    <p:extLst>
      <p:ext uri="{BB962C8B-B14F-4D97-AF65-F5344CB8AC3E}">
        <p14:creationId xmlns:p14="http://schemas.microsoft.com/office/powerpoint/2010/main" val="313303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EF42AE60-4646-4E8E-A974-71B857A83306}" type="datetimeFigureOut">
              <a:rPr lang="fr-FR" smtClean="0"/>
              <a:pPr/>
              <a:t>24/03/2013</a:t>
            </a:fld>
            <a:endParaRPr lang="fr-FR"/>
          </a:p>
        </p:txBody>
      </p:sp>
      <p:sp>
        <p:nvSpPr>
          <p:cNvPr id="4" name="Espace réservé de l'image des diapositives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664" y="3228896"/>
            <a:ext cx="7941310" cy="3058954"/>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A8B2E141-2982-4BFB-A9F4-1FAF6317E1B9}" type="slidenum">
              <a:rPr lang="fr-FR" smtClean="0"/>
              <a:pPr/>
              <a:t>‹N°›</a:t>
            </a:fld>
            <a:endParaRPr lang="fr-FR"/>
          </a:p>
        </p:txBody>
      </p:sp>
    </p:spTree>
    <p:extLst>
      <p:ext uri="{BB962C8B-B14F-4D97-AF65-F5344CB8AC3E}">
        <p14:creationId xmlns:p14="http://schemas.microsoft.com/office/powerpoint/2010/main" val="224011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16</a:t>
            </a:fld>
            <a:endParaRPr lang="fr-FR"/>
          </a:p>
        </p:txBody>
      </p:sp>
    </p:spTree>
    <p:extLst>
      <p:ext uri="{BB962C8B-B14F-4D97-AF65-F5344CB8AC3E}">
        <p14:creationId xmlns:p14="http://schemas.microsoft.com/office/powerpoint/2010/main" val="33974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2E141-2982-4BFB-A9F4-1FAF6317E1B9}"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Rectangle 15"/>
          <p:cNvSpPr/>
          <p:nvPr/>
        </p:nvSpPr>
        <p:spPr>
          <a:xfrm>
            <a:off x="0" y="0"/>
            <a:ext cx="9144000" cy="6858000"/>
          </a:xfrm>
          <a:prstGeom prst="rect">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fontAlgn="auto">
              <a:spcBef>
                <a:spcPts val="0"/>
              </a:spcBef>
              <a:spcAft>
                <a:spcPts val="0"/>
              </a:spcAft>
              <a:defRPr/>
            </a:pPr>
            <a:endParaRPr lang="fr-FR"/>
          </a:p>
        </p:txBody>
      </p:sp>
      <p:sp>
        <p:nvSpPr>
          <p:cNvPr id="2" name="Titre 1"/>
          <p:cNvSpPr>
            <a:spLocks noGrp="1"/>
          </p:cNvSpPr>
          <p:nvPr>
            <p:ph type="ctrTitle"/>
          </p:nvPr>
        </p:nvSpPr>
        <p:spPr>
          <a:xfrm>
            <a:off x="358775" y="3561980"/>
            <a:ext cx="8426450" cy="1631216"/>
          </a:xfrm>
        </p:spPr>
        <p:txBody>
          <a:bodyPr wrap="square" anchor="b" anchorCtr="0">
            <a:spAutoFit/>
          </a:bodyPr>
          <a:lstStyle>
            <a:lvl1pPr algn="l">
              <a:lnSpc>
                <a:spcPts val="6000"/>
              </a:lnSpc>
              <a:defRPr sz="6000" spc="-150">
                <a:solidFill>
                  <a:schemeClr val="bg1"/>
                </a:solidFill>
              </a:defRPr>
            </a:lvl1pPr>
          </a:lstStyle>
          <a:p>
            <a:r>
              <a:rPr lang="fr-FR" smtClean="0"/>
              <a:t>Cliquez et modifiez le titre</a:t>
            </a:r>
            <a:endParaRPr lang="fr-FR" dirty="0"/>
          </a:p>
        </p:txBody>
      </p:sp>
      <p:grpSp>
        <p:nvGrpSpPr>
          <p:cNvPr id="4" name="Groupe 14"/>
          <p:cNvGrpSpPr/>
          <p:nvPr/>
        </p:nvGrpSpPr>
        <p:grpSpPr>
          <a:xfrm rot="16200000">
            <a:off x="3761513" y="1475511"/>
            <a:ext cx="1620976" cy="9144001"/>
            <a:chOff x="2" y="-1"/>
            <a:chExt cx="1620976" cy="9144001"/>
          </a:xfrm>
          <a:effectLst/>
        </p:grpSpPr>
        <p:sp>
          <p:nvSpPr>
            <p:cNvPr id="9" name="Rectangle 8"/>
            <p:cNvSpPr/>
            <p:nvPr userDrawn="1"/>
          </p:nvSpPr>
          <p:spPr>
            <a:xfrm>
              <a:off x="2" y="-1"/>
              <a:ext cx="1440000" cy="9144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Triangle isocèle 9"/>
            <p:cNvSpPr>
              <a:spLocks noChangeAspect="1"/>
            </p:cNvSpPr>
            <p:nvPr userDrawn="1"/>
          </p:nvSpPr>
          <p:spPr>
            <a:xfrm rot="5400000">
              <a:off x="1350309" y="1007268"/>
              <a:ext cx="360363" cy="18097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3" name="Sous-titre 2"/>
          <p:cNvSpPr>
            <a:spLocks noGrp="1"/>
          </p:cNvSpPr>
          <p:nvPr>
            <p:ph type="subTitle" idx="1"/>
          </p:nvPr>
        </p:nvSpPr>
        <p:spPr>
          <a:xfrm>
            <a:off x="358775" y="478646"/>
            <a:ext cx="8426450" cy="1015663"/>
          </a:xfrm>
        </p:spPr>
        <p:txBody>
          <a:bodyPr wrap="square" anchor="t" anchorCtr="0">
            <a:spAutoFit/>
          </a:bodyPr>
          <a:lstStyle>
            <a:lvl1pPr marL="0" indent="0" algn="l">
              <a:lnSpc>
                <a:spcPts val="3600"/>
              </a:lnSpc>
              <a:buNone/>
              <a:defRPr sz="3600" spc="-150">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pic>
        <p:nvPicPr>
          <p:cNvPr id="29" name="Image 28" descr="eclectique-v.png"/>
          <p:cNvPicPr>
            <a:picLocks noChangeAspect="1"/>
          </p:cNvPicPr>
          <p:nvPr/>
        </p:nvPicPr>
        <p:blipFill>
          <a:blip r:embed="rId3" cstate="print"/>
          <a:stretch>
            <a:fillRect/>
          </a:stretch>
        </p:blipFill>
        <p:spPr>
          <a:xfrm>
            <a:off x="7956376" y="5727502"/>
            <a:ext cx="801178" cy="788708"/>
          </a:xfrm>
          <a:prstGeom prst="rect">
            <a:avLst/>
          </a:prstGeom>
        </p:spPr>
      </p:pic>
      <p:grpSp>
        <p:nvGrpSpPr>
          <p:cNvPr id="5" name="Groupe 12"/>
          <p:cNvGrpSpPr>
            <a:grpSpLocks noChangeAspect="1"/>
          </p:cNvGrpSpPr>
          <p:nvPr/>
        </p:nvGrpSpPr>
        <p:grpSpPr>
          <a:xfrm>
            <a:off x="683568" y="5727502"/>
            <a:ext cx="2375297" cy="803672"/>
            <a:chOff x="548679" y="5238329"/>
            <a:chExt cx="3167063" cy="1071563"/>
          </a:xfrm>
        </p:grpSpPr>
        <p:pic>
          <p:nvPicPr>
            <p:cNvPr id="14" name="Image 13" descr="avis-de-tempete.png"/>
            <p:cNvPicPr>
              <a:picLocks noChangeAspect="1"/>
            </p:cNvPicPr>
            <p:nvPr userDrawn="1"/>
          </p:nvPicPr>
          <p:blipFill>
            <a:blip r:embed="rId4" cstate="print"/>
            <a:stretch>
              <a:fillRect/>
            </a:stretch>
          </p:blipFill>
          <p:spPr>
            <a:xfrm>
              <a:off x="548679" y="5238329"/>
              <a:ext cx="3167063" cy="1071563"/>
            </a:xfrm>
            <a:prstGeom prst="rect">
              <a:avLst/>
            </a:prstGeom>
          </p:spPr>
        </p:pic>
        <p:pic>
          <p:nvPicPr>
            <p:cNvPr id="17" name="Image 16" descr="pub-eclectique.png"/>
            <p:cNvPicPr>
              <a:picLocks noChangeAspect="1"/>
            </p:cNvPicPr>
            <p:nvPr userDrawn="1"/>
          </p:nvPicPr>
          <p:blipFill>
            <a:blip r:embed="rId5" cstate="print"/>
            <a:stretch>
              <a:fillRect/>
            </a:stretch>
          </p:blipFill>
          <p:spPr>
            <a:xfrm>
              <a:off x="1666874" y="6009928"/>
              <a:ext cx="1547813" cy="233363"/>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99CB88-5E1A-4FAC-892A-60949ACB1F6F}" type="datetimeFigureOut">
              <a:rPr lang="en-US" smtClean="0"/>
              <a:pPr/>
              <a:t>3/24/2013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99CB88-5E1A-4FAC-892A-60949ACB1F6F}" type="datetimeFigureOut">
              <a:rPr lang="en-US" smtClean="0"/>
              <a:pPr/>
              <a:t>3/24/2013</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699CB88-5E1A-4FAC-892A-60949ACB1F6F}" type="datetimeFigureOut">
              <a:rPr lang="en-US" smtClean="0"/>
              <a:pPr/>
              <a:t>3/24/2013</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9CB88-5E1A-4FAC-892A-60949ACB1F6F}" type="datetimeFigureOut">
              <a:rPr lang="en-US" smtClean="0"/>
              <a:pPr/>
              <a:t>3/24/2013</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99CB88-5E1A-4FAC-892A-60949ACB1F6F}" type="datetimeFigureOut">
              <a:rPr lang="en-US" smtClean="0"/>
              <a:pPr/>
              <a:t>3/24/2013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99CB88-5E1A-4FAC-892A-60949ACB1F6F}" type="datetimeFigureOut">
              <a:rPr lang="en-US" smtClean="0"/>
              <a:pPr/>
              <a:t>3/24/2013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9CB88-5E1A-4FAC-892A-60949ACB1F6F}" type="datetimeFigureOut">
              <a:rPr lang="en-US" smtClean="0"/>
              <a:pPr/>
              <a:t>3/24/2013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9CB88-5E1A-4FAC-892A-60949ACB1F6F}" type="datetimeFigureOut">
              <a:rPr lang="en-US" smtClean="0"/>
              <a:pPr/>
              <a:t>3/24/2013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Rectangle 13"/>
          <p:cNvSpPr/>
          <p:nvPr/>
        </p:nvSpPr>
        <p:spPr>
          <a:xfrm>
            <a:off x="0" y="0"/>
            <a:ext cx="9144000" cy="6858000"/>
          </a:xfrm>
          <a:prstGeom prst="rect">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Espace réservé du numéro de diapositive 4"/>
          <p:cNvSpPr>
            <a:spLocks noGrp="1"/>
          </p:cNvSpPr>
          <p:nvPr>
            <p:ph type="sldNum" sz="quarter" idx="12"/>
          </p:nvPr>
        </p:nvSpPr>
        <p:spPr/>
        <p:txBody>
          <a:bodyPr/>
          <a:lstStyle/>
          <a:p>
            <a:fld id="{BF84A1D0-3A49-40D9-B15B-066ED90181EF}" type="slidenum">
              <a:rPr lang="fr-FR" smtClean="0"/>
              <a:pPr/>
              <a:t>‹N°›</a:t>
            </a:fld>
            <a:endParaRPr lang="fr-FR"/>
          </a:p>
        </p:txBody>
      </p:sp>
      <p:grpSp>
        <p:nvGrpSpPr>
          <p:cNvPr id="2" name="Groupe 11"/>
          <p:cNvGrpSpPr/>
          <p:nvPr/>
        </p:nvGrpSpPr>
        <p:grpSpPr>
          <a:xfrm>
            <a:off x="0" y="0"/>
            <a:ext cx="2343150" cy="6858000"/>
            <a:chOff x="0" y="0"/>
            <a:chExt cx="2343150" cy="6858000"/>
          </a:xfrm>
          <a:effectLst/>
        </p:grpSpPr>
        <p:sp>
          <p:nvSpPr>
            <p:cNvPr id="9" name="Rectangle 8"/>
            <p:cNvSpPr/>
            <p:nvPr userDrawn="1"/>
          </p:nvSpPr>
          <p:spPr>
            <a:xfrm>
              <a:off x="0" y="0"/>
              <a:ext cx="2162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Triangle isocèle 9"/>
            <p:cNvSpPr>
              <a:spLocks noChangeAspect="1"/>
            </p:cNvSpPr>
            <p:nvPr userDrawn="1"/>
          </p:nvSpPr>
          <p:spPr>
            <a:xfrm rot="5400000">
              <a:off x="2073275" y="3338513"/>
              <a:ext cx="358775" cy="18097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6" name="Espace réservé du contenu 2"/>
          <p:cNvSpPr>
            <a:spLocks noGrp="1"/>
          </p:cNvSpPr>
          <p:nvPr>
            <p:ph idx="1"/>
          </p:nvPr>
        </p:nvSpPr>
        <p:spPr>
          <a:xfrm>
            <a:off x="2600297" y="728663"/>
            <a:ext cx="6184927" cy="5392737"/>
          </a:xfrm>
        </p:spPr>
        <p:txBody>
          <a:bodyPr anchor="ctr" anchorCtr="0"/>
          <a:lstStyle>
            <a:lvl1pPr marL="266700" indent="-266700">
              <a:buClr>
                <a:schemeClr val="accent1"/>
              </a:buClr>
              <a:buFont typeface="+mj-lt"/>
              <a:buAutoNum type="arabicPeriod"/>
              <a:defRPr sz="2000">
                <a:solidFill>
                  <a:schemeClr val="bg1"/>
                </a:solidFill>
              </a:defRPr>
            </a:lvl1pPr>
            <a:lvl2pPr marL="542925" indent="-276225">
              <a:buClr>
                <a:schemeClr val="accent1"/>
              </a:buClr>
              <a:buFont typeface="+mj-lt"/>
              <a:buAutoNum type="arabicPeriod"/>
              <a:defRPr sz="2000">
                <a:solidFill>
                  <a:schemeClr val="bg1"/>
                </a:solidFill>
              </a:defRPr>
            </a:lvl2pPr>
            <a:lvl3pPr marL="809625" indent="-266700">
              <a:buClr>
                <a:schemeClr val="accent1"/>
              </a:buClr>
              <a:buFont typeface="+mj-lt"/>
              <a:buAutoNum type="arabicPeriod"/>
              <a:defRPr sz="2000">
                <a:solidFill>
                  <a:schemeClr val="bg1"/>
                </a:solidFill>
              </a:defRPr>
            </a:lvl3pPr>
            <a:lvl4pPr marL="1076325" indent="-266700">
              <a:buClr>
                <a:schemeClr val="accent1"/>
              </a:buClr>
              <a:buFont typeface="+mj-lt"/>
              <a:buAutoNum type="arabicPeriod"/>
              <a:defRPr sz="2000">
                <a:solidFill>
                  <a:schemeClr val="bg1"/>
                </a:solidFill>
              </a:defRPr>
            </a:lvl4pPr>
            <a:lvl5pPr marL="1343025" indent="-266700">
              <a:buClr>
                <a:schemeClr val="accent1"/>
              </a:buClr>
              <a:buFont typeface="+mj-lt"/>
              <a:buAutoNum type="arabicPeriod"/>
              <a:defRPr sz="2000">
                <a:solidFill>
                  <a:schemeClr val="bg1"/>
                </a:solidFil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grpSp>
        <p:nvGrpSpPr>
          <p:cNvPr id="3" name="Groupe 12"/>
          <p:cNvGrpSpPr/>
          <p:nvPr/>
        </p:nvGrpSpPr>
        <p:grpSpPr>
          <a:xfrm>
            <a:off x="358775" y="3161109"/>
            <a:ext cx="1583530" cy="535782"/>
            <a:chOff x="287524" y="5593866"/>
            <a:chExt cx="1583530" cy="535782"/>
          </a:xfrm>
        </p:grpSpPr>
        <p:pic>
          <p:nvPicPr>
            <p:cNvPr id="18" name="Image 17" descr="avis-de-tempete.png"/>
            <p:cNvPicPr>
              <a:picLocks noChangeAspect="1"/>
            </p:cNvPicPr>
            <p:nvPr userDrawn="1"/>
          </p:nvPicPr>
          <p:blipFill>
            <a:blip r:embed="rId3" cstate="print"/>
            <a:stretch>
              <a:fillRect/>
            </a:stretch>
          </p:blipFill>
          <p:spPr>
            <a:xfrm>
              <a:off x="287524" y="5593866"/>
              <a:ext cx="1583530" cy="535782"/>
            </a:xfrm>
            <a:prstGeom prst="rect">
              <a:avLst/>
            </a:prstGeom>
          </p:spPr>
        </p:pic>
        <p:pic>
          <p:nvPicPr>
            <p:cNvPr id="19" name="Image 18" descr="pub-eclectique.png"/>
            <p:cNvPicPr>
              <a:picLocks noChangeAspect="1"/>
            </p:cNvPicPr>
            <p:nvPr userDrawn="1"/>
          </p:nvPicPr>
          <p:blipFill>
            <a:blip r:embed="rId4" cstate="print"/>
            <a:stretch>
              <a:fillRect/>
            </a:stretch>
          </p:blipFill>
          <p:spPr>
            <a:xfrm>
              <a:off x="846621" y="5979666"/>
              <a:ext cx="773906" cy="116682"/>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8" name="Rectangle 17"/>
          <p:cNvSpPr/>
          <p:nvPr/>
        </p:nvSpPr>
        <p:spPr>
          <a:xfrm>
            <a:off x="0" y="0"/>
            <a:ext cx="9144000" cy="6858000"/>
          </a:xfrm>
          <a:prstGeom prst="rect">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nvGrpSpPr>
          <p:cNvPr id="5" name="Groupe 14"/>
          <p:cNvGrpSpPr/>
          <p:nvPr/>
        </p:nvGrpSpPr>
        <p:grpSpPr>
          <a:xfrm>
            <a:off x="0" y="0"/>
            <a:ext cx="2343150" cy="6858000"/>
            <a:chOff x="0" y="0"/>
            <a:chExt cx="2343150" cy="6858000"/>
          </a:xfrm>
          <a:effectLst/>
        </p:grpSpPr>
        <p:sp>
          <p:nvSpPr>
            <p:cNvPr id="16" name="Rectangle 15"/>
            <p:cNvSpPr/>
            <p:nvPr userDrawn="1"/>
          </p:nvSpPr>
          <p:spPr>
            <a:xfrm>
              <a:off x="0" y="0"/>
              <a:ext cx="2162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 name="Triangle isocèle 16"/>
            <p:cNvSpPr>
              <a:spLocks noChangeAspect="1"/>
            </p:cNvSpPr>
            <p:nvPr userDrawn="1"/>
          </p:nvSpPr>
          <p:spPr>
            <a:xfrm rot="5400000">
              <a:off x="2073275" y="3338513"/>
              <a:ext cx="358775" cy="18097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2" name="Titre 1"/>
          <p:cNvSpPr>
            <a:spLocks noGrp="1"/>
          </p:cNvSpPr>
          <p:nvPr>
            <p:ph type="title"/>
          </p:nvPr>
        </p:nvSpPr>
        <p:spPr>
          <a:xfrm>
            <a:off x="2600298" y="3157491"/>
            <a:ext cx="6184926" cy="1015663"/>
          </a:xfrm>
        </p:spPr>
        <p:txBody>
          <a:bodyPr anchor="t"/>
          <a:lstStyle>
            <a:lvl1pPr algn="l">
              <a:lnSpc>
                <a:spcPts val="3600"/>
              </a:lnSpc>
              <a:defRPr sz="3600" b="0" cap="none" spc="-150" baseline="0">
                <a:solidFill>
                  <a:schemeClr val="bg1"/>
                </a:solidFill>
              </a:defRPr>
            </a:lvl1pPr>
          </a:lstStyle>
          <a:p>
            <a:r>
              <a:rPr lang="fr-FR" smtClean="0"/>
              <a:t>Cliquez et modifiez le titre</a:t>
            </a:r>
            <a:endParaRPr lang="fr-FR" dirty="0"/>
          </a:p>
        </p:txBody>
      </p:sp>
      <p:sp>
        <p:nvSpPr>
          <p:cNvPr id="3" name="Espace réservé du texte 2"/>
          <p:cNvSpPr>
            <a:spLocks noGrp="1"/>
          </p:cNvSpPr>
          <p:nvPr>
            <p:ph type="body" idx="1"/>
          </p:nvPr>
        </p:nvSpPr>
        <p:spPr>
          <a:xfrm>
            <a:off x="2600298" y="1657304"/>
            <a:ext cx="6184927" cy="1500187"/>
          </a:xfrm>
        </p:spPr>
        <p:txBody>
          <a:bodyPr anchor="b">
            <a:normAutofit/>
          </a:bodyPr>
          <a:lstStyle>
            <a:lvl1pPr marL="0" indent="0">
              <a:lnSpc>
                <a:spcPts val="2000"/>
              </a:lnSpc>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14" name="Espace réservé du numéro de diapositive 5"/>
          <p:cNvSpPr>
            <a:spLocks noGrp="1"/>
          </p:cNvSpPr>
          <p:nvPr>
            <p:ph type="sldNum" sz="quarter" idx="12"/>
          </p:nvPr>
        </p:nvSpPr>
        <p:spPr/>
        <p:txBody>
          <a:bodyPr/>
          <a:lstStyle>
            <a:lvl1pPr>
              <a:defRPr/>
            </a:lvl1pPr>
          </a:lstStyle>
          <a:p>
            <a:fld id="{BF84A1D0-3A49-40D9-B15B-066ED90181EF}" type="slidenum">
              <a:rPr lang="fr-FR" smtClean="0"/>
              <a:pPr/>
              <a:t>‹N°›</a:t>
            </a:fld>
            <a:endParaRPr lang="fr-FR"/>
          </a:p>
        </p:txBody>
      </p:sp>
      <p:grpSp>
        <p:nvGrpSpPr>
          <p:cNvPr id="6" name="Groupe 12"/>
          <p:cNvGrpSpPr/>
          <p:nvPr/>
        </p:nvGrpSpPr>
        <p:grpSpPr>
          <a:xfrm>
            <a:off x="358775" y="3161109"/>
            <a:ext cx="1583530" cy="535782"/>
            <a:chOff x="287524" y="5593866"/>
            <a:chExt cx="1583530" cy="535782"/>
          </a:xfrm>
        </p:grpSpPr>
        <p:pic>
          <p:nvPicPr>
            <p:cNvPr id="21" name="Image 20" descr="avis-de-tempete.png"/>
            <p:cNvPicPr>
              <a:picLocks noChangeAspect="1"/>
            </p:cNvPicPr>
            <p:nvPr userDrawn="1"/>
          </p:nvPicPr>
          <p:blipFill>
            <a:blip r:embed="rId3" cstate="print"/>
            <a:stretch>
              <a:fillRect/>
            </a:stretch>
          </p:blipFill>
          <p:spPr>
            <a:xfrm>
              <a:off x="287524" y="5593866"/>
              <a:ext cx="1583530" cy="535782"/>
            </a:xfrm>
            <a:prstGeom prst="rect">
              <a:avLst/>
            </a:prstGeom>
          </p:spPr>
        </p:pic>
        <p:pic>
          <p:nvPicPr>
            <p:cNvPr id="22" name="Image 21" descr="pub-eclectique.png"/>
            <p:cNvPicPr>
              <a:picLocks noChangeAspect="1"/>
            </p:cNvPicPr>
            <p:nvPr userDrawn="1"/>
          </p:nvPicPr>
          <p:blipFill>
            <a:blip r:embed="rId4" cstate="print"/>
            <a:stretch>
              <a:fillRect/>
            </a:stretch>
          </p:blipFill>
          <p:spPr>
            <a:xfrm>
              <a:off x="846621" y="5979666"/>
              <a:ext cx="773906" cy="116682"/>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BF84A1D0-3A49-40D9-B15B-066ED90181E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5"/>
          <p:cNvSpPr>
            <a:spLocks noGrp="1"/>
          </p:cNvSpPr>
          <p:nvPr>
            <p:ph type="sldNum" sz="quarter" idx="12"/>
          </p:nvPr>
        </p:nvSpPr>
        <p:spPr/>
        <p:txBody>
          <a:bodyPr/>
          <a:lstStyle>
            <a:lvl1pPr>
              <a:defRPr/>
            </a:lvl1pPr>
          </a:lstStyle>
          <a:p>
            <a:fld id="{BF84A1D0-3A49-40D9-B15B-066ED90181E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Rectangle 2"/>
          <p:cNvSpPr/>
          <p:nvPr/>
        </p:nvSpPr>
        <p:spPr>
          <a:xfrm>
            <a:off x="0" y="0"/>
            <a:ext cx="9144000" cy="6129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Espace réservé du numéro de diapositive 3"/>
          <p:cNvSpPr>
            <a:spLocks noGrp="1"/>
          </p:cNvSpPr>
          <p:nvPr>
            <p:ph type="sldNum" sz="quarter" idx="12"/>
          </p:nvPr>
        </p:nvSpPr>
        <p:spPr/>
        <p:txBody>
          <a:bodyPr/>
          <a:lstStyle>
            <a:lvl1pPr>
              <a:defRPr/>
            </a:lvl1pPr>
          </a:lstStyle>
          <a:p>
            <a:fld id="{BF84A1D0-3A49-40D9-B15B-066ED90181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699CB88-5E1A-4FAC-892A-60949ACB1F6F}" type="datetimeFigureOut">
              <a:rPr lang="en-US" smtClean="0"/>
              <a:pPr/>
              <a:t>3/24/2013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1974DF9-AD47-4691-BA21-BBFCE3637A9A}"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9CB88-5E1A-4FAC-892A-60949ACB1F6F}" type="datetimeFigureOut">
              <a:rPr lang="en-US" smtClean="0"/>
              <a:pPr/>
              <a:t>3/24/2013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699CB88-5E1A-4FAC-892A-60949ACB1F6F}" type="datetimeFigureOut">
              <a:rPr lang="en-US" smtClean="0"/>
              <a:pPr/>
              <a:t>3/24/2013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BF84A1D0-3A49-40D9-B15B-066ED90181E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e 12"/>
          <p:cNvGrpSpPr/>
          <p:nvPr/>
        </p:nvGrpSpPr>
        <p:grpSpPr>
          <a:xfrm>
            <a:off x="0" y="0"/>
            <a:ext cx="9144000" cy="1630363"/>
            <a:chOff x="0" y="0"/>
            <a:chExt cx="9144000" cy="1630363"/>
          </a:xfrm>
          <a:solidFill>
            <a:schemeClr val="accent1"/>
          </a:solidFill>
          <a:effectLst/>
        </p:grpSpPr>
        <p:sp>
          <p:nvSpPr>
            <p:cNvPr id="7" name="Rectangle 6"/>
            <p:cNvSpPr/>
            <p:nvPr/>
          </p:nvSpPr>
          <p:spPr>
            <a:xfrm>
              <a:off x="0" y="0"/>
              <a:ext cx="9144000" cy="1449388"/>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Triangle isocèle 10"/>
            <p:cNvSpPr>
              <a:spLocks noChangeAspect="1"/>
            </p:cNvSpPr>
            <p:nvPr userDrawn="1"/>
          </p:nvSpPr>
          <p:spPr>
            <a:xfrm rot="10800000">
              <a:off x="4392613" y="1449388"/>
              <a:ext cx="358775" cy="1809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Triangle isocèle 7"/>
          <p:cNvSpPr>
            <a:spLocks noChangeAspect="1"/>
          </p:cNvSpPr>
          <p:nvPr/>
        </p:nvSpPr>
        <p:spPr>
          <a:xfrm rot="10800000">
            <a:off x="4392613" y="1449388"/>
            <a:ext cx="358775" cy="18097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Espace réservé du titre 1"/>
          <p:cNvSpPr>
            <a:spLocks noGrp="1"/>
          </p:cNvSpPr>
          <p:nvPr>
            <p:ph type="title"/>
          </p:nvPr>
        </p:nvSpPr>
        <p:spPr>
          <a:xfrm>
            <a:off x="358775" y="425450"/>
            <a:ext cx="8426450" cy="606425"/>
          </a:xfrm>
          <a:prstGeom prst="rect">
            <a:avLst/>
          </a:prstGeom>
        </p:spPr>
        <p:txBody>
          <a:bodyPr vert="horz" wrap="square" lIns="91440" tIns="45720" rIns="91440" bIns="45720" rtlCol="0" anchor="ctr">
            <a:sp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358775" y="1808163"/>
            <a:ext cx="8426450" cy="4313237"/>
          </a:xfrm>
          <a:prstGeom prst="rect">
            <a:avLst/>
          </a:prstGeom>
        </p:spPr>
        <p:txBody>
          <a:bodyPr vert="horz" lIns="91440" tIns="45720" rIns="91440" bIns="4572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66516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fld id="{BF84A1D0-3A49-40D9-B15B-066ED90181EF}" type="slidenum">
              <a:rPr lang="fr-FR" smtClean="0"/>
              <a:pPr/>
              <a:t>‹N°›</a:t>
            </a:fld>
            <a:endParaRPr lang="fr-FR"/>
          </a:p>
        </p:txBody>
      </p:sp>
      <p:pic>
        <p:nvPicPr>
          <p:cNvPr id="10" name="Image 9" descr="avis-de-tempete.png"/>
          <p:cNvPicPr>
            <a:picLocks noChangeAspect="1"/>
          </p:cNvPicPr>
          <p:nvPr/>
        </p:nvPicPr>
        <p:blipFill>
          <a:blip r:embed="rId8" cstate="print"/>
          <a:stretch>
            <a:fillRect/>
          </a:stretch>
        </p:blipFill>
        <p:spPr>
          <a:xfrm>
            <a:off x="358775" y="6356350"/>
            <a:ext cx="1076801" cy="364331"/>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rtl="0" eaLnBrk="1" fontAlgn="base" hangingPunct="1">
        <a:lnSpc>
          <a:spcPts val="4000"/>
        </a:lnSpc>
        <a:spcBef>
          <a:spcPct val="0"/>
        </a:spcBef>
        <a:spcAft>
          <a:spcPct val="0"/>
        </a:spcAft>
        <a:defRPr sz="3600" kern="1200" spc="-150">
          <a:solidFill>
            <a:schemeClr val="bg1"/>
          </a:solidFill>
          <a:latin typeface="+mj-lt"/>
          <a:ea typeface="+mj-ea"/>
          <a:cs typeface="+mj-cs"/>
        </a:defRPr>
      </a:lvl1pPr>
      <a:lvl2pPr algn="l" rtl="0" eaLnBrk="1" fontAlgn="base" hangingPunct="1">
        <a:lnSpc>
          <a:spcPts val="4000"/>
        </a:lnSpc>
        <a:spcBef>
          <a:spcPct val="0"/>
        </a:spcBef>
        <a:spcAft>
          <a:spcPct val="0"/>
        </a:spcAft>
        <a:defRPr sz="3600">
          <a:solidFill>
            <a:schemeClr val="bg1"/>
          </a:solidFill>
          <a:latin typeface="Arial" charset="0"/>
        </a:defRPr>
      </a:lvl2pPr>
      <a:lvl3pPr algn="l" rtl="0" eaLnBrk="1" fontAlgn="base" hangingPunct="1">
        <a:lnSpc>
          <a:spcPts val="4000"/>
        </a:lnSpc>
        <a:spcBef>
          <a:spcPct val="0"/>
        </a:spcBef>
        <a:spcAft>
          <a:spcPct val="0"/>
        </a:spcAft>
        <a:defRPr sz="3600">
          <a:solidFill>
            <a:schemeClr val="bg1"/>
          </a:solidFill>
          <a:latin typeface="Arial" charset="0"/>
        </a:defRPr>
      </a:lvl3pPr>
      <a:lvl4pPr algn="l" rtl="0" eaLnBrk="1" fontAlgn="base" hangingPunct="1">
        <a:lnSpc>
          <a:spcPts val="4000"/>
        </a:lnSpc>
        <a:spcBef>
          <a:spcPct val="0"/>
        </a:spcBef>
        <a:spcAft>
          <a:spcPct val="0"/>
        </a:spcAft>
        <a:defRPr sz="3600">
          <a:solidFill>
            <a:schemeClr val="bg1"/>
          </a:solidFill>
          <a:latin typeface="Arial" charset="0"/>
        </a:defRPr>
      </a:lvl4pPr>
      <a:lvl5pPr algn="l" rtl="0" eaLnBrk="1" fontAlgn="base" hangingPunct="1">
        <a:lnSpc>
          <a:spcPts val="4000"/>
        </a:lnSpc>
        <a:spcBef>
          <a:spcPct val="0"/>
        </a:spcBef>
        <a:spcAft>
          <a:spcPct val="0"/>
        </a:spcAft>
        <a:defRPr sz="3600">
          <a:solidFill>
            <a:schemeClr val="bg1"/>
          </a:solidFill>
          <a:latin typeface="Arial" charset="0"/>
        </a:defRPr>
      </a:lvl5pPr>
      <a:lvl6pPr marL="457200" algn="l" rtl="0" eaLnBrk="1" fontAlgn="base" hangingPunct="1">
        <a:lnSpc>
          <a:spcPts val="4000"/>
        </a:lnSpc>
        <a:spcBef>
          <a:spcPct val="0"/>
        </a:spcBef>
        <a:spcAft>
          <a:spcPct val="0"/>
        </a:spcAft>
        <a:defRPr sz="3600">
          <a:solidFill>
            <a:schemeClr val="bg1"/>
          </a:solidFill>
          <a:latin typeface="Arial" charset="0"/>
        </a:defRPr>
      </a:lvl6pPr>
      <a:lvl7pPr marL="914400" algn="l" rtl="0" eaLnBrk="1" fontAlgn="base" hangingPunct="1">
        <a:lnSpc>
          <a:spcPts val="4000"/>
        </a:lnSpc>
        <a:spcBef>
          <a:spcPct val="0"/>
        </a:spcBef>
        <a:spcAft>
          <a:spcPct val="0"/>
        </a:spcAft>
        <a:defRPr sz="3600">
          <a:solidFill>
            <a:schemeClr val="bg1"/>
          </a:solidFill>
          <a:latin typeface="Arial" charset="0"/>
        </a:defRPr>
      </a:lvl7pPr>
      <a:lvl8pPr marL="1371600" algn="l" rtl="0" eaLnBrk="1" fontAlgn="base" hangingPunct="1">
        <a:lnSpc>
          <a:spcPts val="4000"/>
        </a:lnSpc>
        <a:spcBef>
          <a:spcPct val="0"/>
        </a:spcBef>
        <a:spcAft>
          <a:spcPct val="0"/>
        </a:spcAft>
        <a:defRPr sz="3600">
          <a:solidFill>
            <a:schemeClr val="bg1"/>
          </a:solidFill>
          <a:latin typeface="Arial" charset="0"/>
        </a:defRPr>
      </a:lvl8pPr>
      <a:lvl9pPr marL="1828800" algn="l" rtl="0" eaLnBrk="1" fontAlgn="base" hangingPunct="1">
        <a:lnSpc>
          <a:spcPts val="4000"/>
        </a:lnSpc>
        <a:spcBef>
          <a:spcPct val="0"/>
        </a:spcBef>
        <a:spcAft>
          <a:spcPct val="0"/>
        </a:spcAft>
        <a:defRPr sz="3600">
          <a:solidFill>
            <a:schemeClr val="bg1"/>
          </a:solidFill>
          <a:latin typeface="Arial" charset="0"/>
        </a:defRPr>
      </a:lvl9pPr>
    </p:titleStyle>
    <p:bodyStyle>
      <a:lvl1pPr marL="180975" indent="-180975" algn="l" rtl="0" eaLnBrk="1" fontAlgn="base" hangingPunct="1">
        <a:spcBef>
          <a:spcPct val="20000"/>
        </a:spcBef>
        <a:spcAft>
          <a:spcPct val="0"/>
        </a:spcAft>
        <a:buClr>
          <a:schemeClr val="accent1"/>
        </a:buClr>
        <a:buFont typeface="Arial" pitchFamily="34" charset="0"/>
        <a:buChar char="●"/>
        <a:defRPr sz="2000" kern="1200" spc="-150">
          <a:solidFill>
            <a:schemeClr val="tx2"/>
          </a:solidFill>
          <a:latin typeface="+mn-lt"/>
          <a:ea typeface="+mn-ea"/>
          <a:cs typeface="+mn-cs"/>
        </a:defRPr>
      </a:lvl1pPr>
      <a:lvl2pPr marL="361950" indent="-180975" algn="l" rtl="0" eaLnBrk="1" fontAlgn="base" hangingPunct="1">
        <a:spcBef>
          <a:spcPct val="20000"/>
        </a:spcBef>
        <a:spcAft>
          <a:spcPct val="0"/>
        </a:spcAft>
        <a:buClr>
          <a:schemeClr val="accent1"/>
        </a:buClr>
        <a:buFont typeface="Arial" pitchFamily="34" charset="0"/>
        <a:buChar char="●"/>
        <a:defRPr sz="2000" kern="1200" spc="-150">
          <a:solidFill>
            <a:schemeClr val="tx2"/>
          </a:solidFill>
          <a:latin typeface="+mn-lt"/>
          <a:ea typeface="+mn-ea"/>
          <a:cs typeface="+mn-cs"/>
        </a:defRPr>
      </a:lvl2pPr>
      <a:lvl3pPr marL="542925" indent="-180975" algn="l" rtl="0" eaLnBrk="1" fontAlgn="base" hangingPunct="1">
        <a:spcBef>
          <a:spcPct val="20000"/>
        </a:spcBef>
        <a:spcAft>
          <a:spcPct val="0"/>
        </a:spcAft>
        <a:buClr>
          <a:schemeClr val="accent1"/>
        </a:buClr>
        <a:buFont typeface="Arial" pitchFamily="34" charset="0"/>
        <a:buChar char="●"/>
        <a:defRPr sz="2000" kern="1200" spc="-150">
          <a:solidFill>
            <a:schemeClr val="tx2"/>
          </a:solidFill>
          <a:latin typeface="+mn-lt"/>
          <a:ea typeface="+mn-ea"/>
          <a:cs typeface="+mn-cs"/>
        </a:defRPr>
      </a:lvl3pPr>
      <a:lvl4pPr marL="714375" indent="-171450" algn="l" rtl="0" eaLnBrk="1" fontAlgn="base" hangingPunct="1">
        <a:spcBef>
          <a:spcPct val="20000"/>
        </a:spcBef>
        <a:spcAft>
          <a:spcPct val="0"/>
        </a:spcAft>
        <a:buClr>
          <a:schemeClr val="accent1"/>
        </a:buClr>
        <a:buFont typeface="Arial" pitchFamily="34" charset="0"/>
        <a:buChar char="●"/>
        <a:defRPr sz="2000" kern="1200" spc="-150">
          <a:solidFill>
            <a:schemeClr val="tx2"/>
          </a:solidFill>
          <a:latin typeface="+mn-lt"/>
          <a:ea typeface="+mn-ea"/>
          <a:cs typeface="+mn-cs"/>
        </a:defRPr>
      </a:lvl4pPr>
      <a:lvl5pPr marL="895350" indent="-180975" algn="l" rtl="0" eaLnBrk="1" fontAlgn="base" hangingPunct="1">
        <a:spcBef>
          <a:spcPct val="20000"/>
        </a:spcBef>
        <a:spcAft>
          <a:spcPct val="0"/>
        </a:spcAft>
        <a:buClr>
          <a:schemeClr val="accent1"/>
        </a:buClr>
        <a:buFont typeface="Arial" pitchFamily="34" charset="0"/>
        <a:buChar char="●"/>
        <a:defRPr sz="2000" kern="1200" spc="-15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6B803-09EE-204B-A2F8-AD6191E50204}" type="datetimeFigureOut">
              <a:rPr lang="fr-FR" smtClean="0"/>
              <a:pPr/>
              <a:t>24/03/2013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4A1D0-3A49-40D9-B15B-066ED90181E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dialogue-autisme@voila.fr"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www.dialogueautisme.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nte.le/"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381000" y="4967288"/>
            <a:ext cx="7772400" cy="1509712"/>
          </a:xfrm>
        </p:spPr>
        <p:txBody>
          <a:bodyPr>
            <a:normAutofit/>
          </a:bodyPr>
          <a:lstStyle/>
          <a:p>
            <a:r>
              <a:rPr lang="fr-FR" sz="3200" dirty="0" smtClean="0">
                <a:solidFill>
                  <a:schemeClr val="bg1"/>
                </a:solidFill>
                <a:latin typeface="Calisto MT"/>
                <a:cs typeface="Calisto MT"/>
              </a:rPr>
              <a:t>Outils de communication 18/03/2013</a:t>
            </a:r>
            <a:endParaRPr lang="fr-FR" sz="3200" dirty="0">
              <a:solidFill>
                <a:schemeClr val="bg1"/>
              </a:solidFill>
              <a:latin typeface="Calisto MT"/>
              <a:cs typeface="Calisto MT"/>
            </a:endParaRPr>
          </a:p>
        </p:txBody>
      </p:sp>
      <p:pic>
        <p:nvPicPr>
          <p:cNvPr id="6" name="Image 5"/>
          <p:cNvPicPr>
            <a:picLocks noChangeAspect="1"/>
          </p:cNvPicPr>
          <p:nvPr/>
        </p:nvPicPr>
        <p:blipFill>
          <a:blip r:embed="rId3"/>
          <a:stretch>
            <a:fillRect/>
          </a:stretch>
        </p:blipFill>
        <p:spPr>
          <a:xfrm>
            <a:off x="6537174" y="2509460"/>
            <a:ext cx="12700" cy="12700"/>
          </a:xfrm>
          <a:prstGeom prst="rect">
            <a:avLst/>
          </a:prstGeom>
        </p:spPr>
      </p:pic>
      <p:pic>
        <p:nvPicPr>
          <p:cNvPr id="7" name="Image 6"/>
          <p:cNvPicPr>
            <a:picLocks noChangeAspect="1"/>
          </p:cNvPicPr>
          <p:nvPr/>
        </p:nvPicPr>
        <p:blipFill>
          <a:blip r:embed="rId4"/>
          <a:stretch>
            <a:fillRect/>
          </a:stretch>
        </p:blipFill>
        <p:spPr>
          <a:xfrm>
            <a:off x="225390" y="228600"/>
            <a:ext cx="8713453" cy="3810000"/>
          </a:xfrm>
          <a:prstGeom prst="rect">
            <a:avLst/>
          </a:prstGeom>
        </p:spPr>
      </p:pic>
      <p:pic>
        <p:nvPicPr>
          <p:cNvPr id="10" name="Image 9"/>
          <p:cNvPicPr>
            <a:picLocks noChangeAspect="1"/>
          </p:cNvPicPr>
          <p:nvPr/>
        </p:nvPicPr>
        <p:blipFill>
          <a:blip r:embed="rId5"/>
          <a:srcRect l="27158"/>
          <a:stretch>
            <a:fillRect/>
          </a:stretch>
        </p:blipFill>
        <p:spPr>
          <a:xfrm>
            <a:off x="181596" y="4953000"/>
            <a:ext cx="8788400" cy="1803400"/>
          </a:xfrm>
          <a:prstGeom prst="rect">
            <a:avLst/>
          </a:prstGeom>
        </p:spPr>
      </p:pic>
      <p:sp>
        <p:nvSpPr>
          <p:cNvPr id="12" name="ZoneTexte 11"/>
          <p:cNvSpPr txBox="1"/>
          <p:nvPr/>
        </p:nvSpPr>
        <p:spPr>
          <a:xfrm>
            <a:off x="90798" y="4139624"/>
            <a:ext cx="8763000" cy="584776"/>
          </a:xfrm>
          <a:prstGeom prst="rect">
            <a:avLst/>
          </a:prstGeom>
          <a:noFill/>
        </p:spPr>
        <p:txBody>
          <a:bodyPr wrap="square" rtlCol="0">
            <a:spAutoFit/>
          </a:bodyPr>
          <a:lstStyle/>
          <a:p>
            <a:r>
              <a:rPr lang="fr-FR" sz="3200" b="1" dirty="0" smtClean="0">
                <a:solidFill>
                  <a:srgbClr val="000090"/>
                </a:solidFill>
              </a:rPr>
              <a:t>DOSSIER DE PRESSE</a:t>
            </a:r>
            <a:endParaRPr lang="fr-FR" sz="3200" b="1" dirty="0">
              <a:solidFill>
                <a:srgbClr val="00009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7571301"/>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POURQUOI ?</a:t>
            </a:r>
          </a:p>
          <a:p>
            <a:endParaRPr lang="fr-FR" sz="1400" dirty="0" smtClean="0">
              <a:latin typeface="Arial"/>
              <a:cs typeface="Arial"/>
            </a:endParaRPr>
          </a:p>
          <a:p>
            <a:r>
              <a:rPr lang="fr-FR" sz="1400" b="1" dirty="0" smtClean="0">
                <a:latin typeface="Arial"/>
                <a:cs typeface="Arial"/>
              </a:rPr>
              <a:t>Cette intervention précoce permettrait également davantage l’inclusion en milieu ordinaire</a:t>
            </a:r>
          </a:p>
          <a:p>
            <a:endParaRPr lang="fr-FR" sz="1400" b="1" dirty="0" smtClean="0">
              <a:latin typeface="Arial"/>
              <a:cs typeface="Arial"/>
            </a:endParaRPr>
          </a:p>
          <a:p>
            <a:r>
              <a:rPr lang="fr-FR" sz="1400" dirty="0" smtClean="0">
                <a:latin typeface="Arial"/>
                <a:cs typeface="Arial"/>
              </a:rPr>
              <a:t>80% des enfants autistes (soit, 70 000 enfants) sont non scolarisés alors que beaucoup pourraient trouver leur place à l’école ordinaire, moyennant un accompagnement adapté. </a:t>
            </a:r>
          </a:p>
          <a:p>
            <a:endParaRPr lang="fr-FR" sz="1400" dirty="0" smtClean="0">
              <a:latin typeface="Arial"/>
              <a:cs typeface="Arial"/>
            </a:endParaRPr>
          </a:p>
          <a:p>
            <a:r>
              <a:rPr lang="fr-FR" sz="1400" dirty="0" smtClean="0">
                <a:latin typeface="Arial"/>
                <a:cs typeface="Arial"/>
              </a:rPr>
              <a:t>La Ministre Mme </a:t>
            </a:r>
            <a:r>
              <a:rPr lang="fr-FR" sz="1400" dirty="0" err="1" smtClean="0">
                <a:latin typeface="Arial"/>
                <a:cs typeface="Arial"/>
              </a:rPr>
              <a:t>Carlotti</a:t>
            </a:r>
            <a:r>
              <a:rPr lang="fr-FR" sz="1400" dirty="0" smtClean="0">
                <a:latin typeface="Arial"/>
                <a:cs typeface="Arial"/>
              </a:rPr>
              <a:t> l’a reconnu lors du débat de l’émission de France 2 </a:t>
            </a:r>
            <a:r>
              <a:rPr lang="fr-FR" sz="1400" i="1" dirty="0" smtClean="0">
                <a:latin typeface="Arial"/>
                <a:cs typeface="Arial"/>
              </a:rPr>
              <a:t>« Autisme, le scandale français » </a:t>
            </a:r>
            <a:r>
              <a:rPr lang="fr-FR" sz="1400" dirty="0" smtClean="0">
                <a:latin typeface="Arial"/>
                <a:cs typeface="Arial"/>
              </a:rPr>
              <a:t>du 27/11/2012, disponible sur You Tube.</a:t>
            </a:r>
          </a:p>
          <a:p>
            <a:endParaRPr lang="fr-FR" sz="1400" dirty="0" smtClean="0">
              <a:latin typeface="Arial"/>
              <a:cs typeface="Arial"/>
            </a:endParaRPr>
          </a:p>
          <a:p>
            <a:r>
              <a:rPr lang="fr-FR" sz="1400" dirty="0" smtClean="0">
                <a:solidFill>
                  <a:srgbClr val="090608"/>
                </a:solidFill>
                <a:latin typeface="Arial"/>
                <a:cs typeface="Arial"/>
              </a:rPr>
              <a:t>L’inscription à l’école, inscrite dans la loi de 2005, reste souvent virtuelle.</a:t>
            </a:r>
          </a:p>
          <a:p>
            <a:endParaRPr lang="fr-FR" sz="1400" dirty="0" smtClean="0">
              <a:solidFill>
                <a:srgbClr val="090608"/>
              </a:solidFill>
              <a:latin typeface="Arial"/>
              <a:cs typeface="Arial"/>
            </a:endParaRPr>
          </a:p>
          <a:p>
            <a:r>
              <a:rPr lang="fr-FR" sz="1400" b="1" dirty="0" smtClean="0">
                <a:latin typeface="Arial"/>
                <a:cs typeface="Arial"/>
              </a:rPr>
              <a:t>65% des enseignants estiment que la place d’un enfant autiste est dans un établissement ou un institut spécialisé</a:t>
            </a:r>
            <a:r>
              <a:rPr lang="fr-FR" sz="1400" i="1" dirty="0" smtClean="0"/>
              <a:t>(8)</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Le droit à l’éducation reconnu à tous les enfants n’est dans tous les cas pas accordé aux enfants avec autisme, que celui-ci soit donné à l’école ordinaire ou en établissement spécialisé.</a:t>
            </a:r>
          </a:p>
          <a:p>
            <a:endParaRPr lang="fr-FR" sz="1400" dirty="0" smtClean="0">
              <a:latin typeface="Arial"/>
              <a:cs typeface="Arial"/>
            </a:endParaRPr>
          </a:p>
          <a:p>
            <a:r>
              <a:rPr lang="fr-FR" sz="1400" dirty="0" smtClean="0">
                <a:latin typeface="Arial"/>
                <a:cs typeface="Arial"/>
              </a:rPr>
              <a:t>Selon la DGESCO, 20 375 enfants TED sont scolarisés dont seulement 553 élèves autistes de 17 à 20 ans. 14 528 le sont en milieu ordinaire mais souvent à temps très partiel </a:t>
            </a:r>
            <a:r>
              <a:rPr lang="fr-FR" sz="1400" i="1" dirty="0" smtClean="0"/>
              <a:t>(9)</a:t>
            </a:r>
            <a:endParaRPr lang="fr-FR" sz="1400" dirty="0" smtClean="0">
              <a:latin typeface="Arial"/>
              <a:cs typeface="Arial"/>
            </a:endParaRPr>
          </a:p>
          <a:p>
            <a:endParaRPr lang="fr-FR" sz="1400" dirty="0" smtClean="0">
              <a:latin typeface="Arial"/>
              <a:cs typeface="Arial"/>
            </a:endParaRPr>
          </a:p>
          <a:p>
            <a:endParaRPr lang="fr-FR" sz="1400" b="1" dirty="0" smtClean="0">
              <a:latin typeface="Arial"/>
              <a:cs typeface="Arial"/>
            </a:endParaRPr>
          </a:p>
          <a:p>
            <a:r>
              <a:rPr lang="fr-FR" sz="1400" i="1" dirty="0" smtClean="0"/>
              <a:t>(8) Etude </a:t>
            </a:r>
            <a:r>
              <a:rPr lang="fr-FR" sz="1400" i="1" dirty="0" err="1" smtClean="0"/>
              <a:t>OpinionWay</a:t>
            </a:r>
            <a:r>
              <a:rPr lang="fr-FR" sz="1400" i="1" dirty="0" smtClean="0"/>
              <a:t> réalisée par internet auprès de 325 enseignants du 24 février au 1er mars 2011. Echantillon constitué selon la méthode des quotas au regard du sexe, des zones académiques et du niveau d’enseignement (maternelle, primaire et secondaire)</a:t>
            </a:r>
          </a:p>
          <a:p>
            <a:r>
              <a:rPr lang="fr-FR" sz="1400" i="1" dirty="0" smtClean="0"/>
              <a:t>(9) Enquête MEN-MESR DEPP et MEN-DGESCO numéros 3 et 12 pour 2011-2012.</a:t>
            </a:r>
          </a:p>
          <a:p>
            <a:endParaRPr lang="fr-FR" sz="1400" dirty="0" smtClean="0">
              <a:latin typeface="Arial"/>
              <a:cs typeface="Arial"/>
            </a:endParaRPr>
          </a:p>
          <a:p>
            <a:endParaRPr lang="fr-FR" sz="1400" dirty="0" smtClean="0">
              <a:latin typeface="Arial"/>
              <a:cs typeface="Arial"/>
            </a:endParaRP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9725739"/>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dirty="0">
                <a:latin typeface="Arial"/>
                <a:cs typeface="Arial"/>
              </a:rPr>
              <a:t>Alors que </a:t>
            </a:r>
            <a:r>
              <a:rPr lang="fr-FR" sz="1400" b="1" dirty="0">
                <a:latin typeface="Arial"/>
                <a:cs typeface="Arial"/>
              </a:rPr>
              <a:t>6 000 enfants autistes naissent chaque année</a:t>
            </a:r>
            <a:r>
              <a:rPr lang="fr-FR" sz="1400" dirty="0">
                <a:latin typeface="Arial"/>
                <a:cs typeface="Arial"/>
              </a:rPr>
              <a:t>, </a:t>
            </a:r>
            <a:r>
              <a:rPr lang="fr-FR" sz="1400" dirty="0">
                <a:solidFill>
                  <a:srgbClr val="000000"/>
                </a:solidFill>
                <a:latin typeface="Arial"/>
                <a:cs typeface="Arial"/>
              </a:rPr>
              <a:t>il n’existe que :</a:t>
            </a:r>
          </a:p>
          <a:p>
            <a:endParaRPr lang="fr-FR" sz="1400" dirty="0">
              <a:solidFill>
                <a:srgbClr val="000000"/>
              </a:solidFill>
              <a:latin typeface="Arial"/>
              <a:cs typeface="Arial"/>
            </a:endParaRPr>
          </a:p>
          <a:p>
            <a:pPr>
              <a:buFont typeface="Arial"/>
              <a:buChar char="•"/>
            </a:pPr>
            <a:r>
              <a:rPr lang="fr-FR" sz="1400" dirty="0">
                <a:latin typeface="Arial"/>
                <a:cs typeface="Arial"/>
              </a:rPr>
              <a:t> </a:t>
            </a:r>
            <a:r>
              <a:rPr lang="fr-FR" sz="1400" b="1" dirty="0">
                <a:latin typeface="Arial"/>
                <a:cs typeface="Arial"/>
              </a:rPr>
              <a:t>24 projets expérimentaux privilégiant les programmes éducatifs globaux</a:t>
            </a:r>
            <a:r>
              <a:rPr lang="fr-FR" sz="1400" dirty="0">
                <a:latin typeface="Arial"/>
                <a:cs typeface="Arial"/>
              </a:rPr>
              <a:t>, en particulier </a:t>
            </a:r>
            <a:r>
              <a:rPr lang="fr-FR" sz="1400" dirty="0">
                <a:solidFill>
                  <a:srgbClr val="000000"/>
                </a:solidFill>
                <a:latin typeface="Arial"/>
                <a:cs typeface="Arial"/>
              </a:rPr>
              <a:t>développementaux et comportementaux</a:t>
            </a:r>
            <a:r>
              <a:rPr lang="fr-FR" sz="1400" dirty="0">
                <a:latin typeface="Arial"/>
                <a:cs typeface="Arial"/>
              </a:rPr>
              <a:t>, s’appuyant pour partie sur le milieu ordinaire, ont été validés par l’Etat (concernent 381 </a:t>
            </a:r>
            <a:r>
              <a:rPr lang="fr-FR" sz="1400" dirty="0" smtClean="0">
                <a:latin typeface="Arial"/>
                <a:cs typeface="Arial"/>
              </a:rPr>
              <a:t>enfants</a:t>
            </a:r>
            <a:r>
              <a:rPr lang="fr-FR" sz="1400" i="1" dirty="0" smtClean="0"/>
              <a:t>(10)</a:t>
            </a:r>
            <a:r>
              <a:rPr lang="fr-FR" sz="1400" dirty="0" smtClean="0">
                <a:latin typeface="Arial"/>
                <a:cs typeface="Arial"/>
              </a:rPr>
              <a:t>).</a:t>
            </a:r>
            <a:endParaRPr lang="fr-FR" sz="1400" dirty="0">
              <a:latin typeface="Arial"/>
              <a:cs typeface="Arial"/>
            </a:endParaRPr>
          </a:p>
          <a:p>
            <a:endParaRPr lang="fr-FR" sz="1400" dirty="0">
              <a:latin typeface="Arial"/>
              <a:cs typeface="Arial"/>
            </a:endParaRPr>
          </a:p>
          <a:p>
            <a:pPr>
              <a:buFont typeface="Arial"/>
              <a:buChar char="•"/>
            </a:pPr>
            <a:r>
              <a:rPr lang="fr-FR" sz="1400" dirty="0">
                <a:latin typeface="Arial"/>
                <a:cs typeface="Arial"/>
              </a:rPr>
              <a:t> </a:t>
            </a:r>
            <a:r>
              <a:rPr lang="fr-FR" sz="1400" b="1" dirty="0">
                <a:latin typeface="Arial"/>
                <a:cs typeface="Arial"/>
              </a:rPr>
              <a:t>1330 places </a:t>
            </a:r>
            <a:r>
              <a:rPr lang="fr-FR" sz="1400" b="1" dirty="0" smtClean="0">
                <a:latin typeface="Arial"/>
                <a:cs typeface="Arial"/>
              </a:rPr>
              <a:t>créées (</a:t>
            </a:r>
            <a:r>
              <a:rPr lang="fr-FR" sz="1400" i="1" dirty="0" smtClean="0"/>
              <a:t>10)</a:t>
            </a:r>
            <a:r>
              <a:rPr lang="fr-FR" sz="1400" dirty="0" smtClean="0">
                <a:latin typeface="Arial"/>
                <a:cs typeface="Arial"/>
              </a:rPr>
              <a:t> </a:t>
            </a:r>
            <a:r>
              <a:rPr lang="fr-FR" sz="1400" b="1" dirty="0">
                <a:latin typeface="Arial"/>
                <a:cs typeface="Arial"/>
              </a:rPr>
              <a:t>dans des établissements médico-sociaux </a:t>
            </a:r>
            <a:r>
              <a:rPr lang="fr-FR" sz="1400" dirty="0">
                <a:latin typeface="Arial"/>
                <a:cs typeface="Arial"/>
              </a:rPr>
              <a:t>(notamment au sein de SESSAD permettant l’inclusion en milieu ordinaire).</a:t>
            </a:r>
          </a:p>
          <a:p>
            <a:endParaRPr lang="fr-FR" sz="1400" dirty="0">
              <a:latin typeface="Arial"/>
              <a:cs typeface="Arial"/>
            </a:endParaRPr>
          </a:p>
          <a:p>
            <a:r>
              <a:rPr lang="fr-FR" sz="1400" dirty="0">
                <a:solidFill>
                  <a:srgbClr val="000000"/>
                </a:solidFill>
                <a:latin typeface="Arial"/>
                <a:cs typeface="Arial"/>
              </a:rPr>
              <a:t>Cette </a:t>
            </a:r>
            <a:r>
              <a:rPr lang="fr-FR" sz="1400" dirty="0">
                <a:latin typeface="Arial"/>
                <a:cs typeface="Arial"/>
              </a:rPr>
              <a:t>pénurie oblige les associations de parents à mettre en place elles-mêmes des dispositifs d’accompagnement pour venir en aide aux familles qui n’ont pas de solution. Les récentes recommandations de bonnes pratiques de la Haute Autorité de Santé en matière d’accompagnement doivent désormais permettre aux dispositifs éducatifs qui ont fait la preuve de leur efficacité de mieux se développer.</a:t>
            </a:r>
          </a:p>
          <a:p>
            <a:endParaRPr lang="fr-FR" sz="1400" b="1" i="1" dirty="0" smtClean="0">
              <a:latin typeface="Arial"/>
              <a:cs typeface="Arial"/>
            </a:endParaRPr>
          </a:p>
          <a:p>
            <a:r>
              <a:rPr lang="fr-FR" sz="1400" i="1" dirty="0" smtClean="0"/>
              <a:t>(10) </a:t>
            </a:r>
            <a:r>
              <a:rPr lang="fr-FR" sz="1400" i="1" dirty="0"/>
              <a:t>Source Ministère des Solidarités et de la Cohésion sociale</a:t>
            </a:r>
            <a:endParaRPr lang="fr-FR" sz="1400" dirty="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dirty="0" smtClean="0">
              <a:latin typeface="Arial"/>
              <a:cs typeface="Arial"/>
            </a:endParaRPr>
          </a:p>
          <a:p>
            <a:r>
              <a:rPr lang="fr-FR" sz="1400" dirty="0" smtClean="0">
                <a:latin typeface="Arial"/>
                <a:cs typeface="Arial"/>
              </a:rPr>
              <a:t>Sur les 3000 enfants handicapés scolarisés en Belgique, une large majorité est autiste : </a:t>
            </a:r>
            <a:r>
              <a:rPr lang="fr-FR" sz="1400" b="1" dirty="0" smtClean="0">
                <a:latin typeface="Arial"/>
                <a:cs typeface="Arial"/>
              </a:rPr>
              <a:t>les familles préfèrent l’exil à la maltraitance.</a:t>
            </a:r>
          </a:p>
          <a:p>
            <a:endParaRPr lang="fr-FR" sz="1400" dirty="0" smtClean="0">
              <a:latin typeface="Arial"/>
              <a:cs typeface="Arial"/>
            </a:endParaRPr>
          </a:p>
          <a:p>
            <a:r>
              <a:rPr lang="fr-FR" sz="1400" b="1" dirty="0" smtClean="0">
                <a:latin typeface="Arial"/>
                <a:cs typeface="Arial"/>
              </a:rPr>
              <a:t>Une personne autiste, en effet, peut </a:t>
            </a:r>
            <a:r>
              <a:rPr lang="fr-FR" sz="1400" b="1" dirty="0" smtClean="0">
                <a:solidFill>
                  <a:srgbClr val="000000"/>
                </a:solidFill>
                <a:latin typeface="Arial"/>
                <a:cs typeface="Arial"/>
              </a:rPr>
              <a:t>apprendre à vivre avec son handicap et l’inclusion en milieu ordinaire est très souvent possible avec le soutien éducatif nécessaire.</a:t>
            </a:r>
            <a:endParaRPr lang="fr-FR" sz="1400" b="1" dirty="0" smtClean="0">
              <a:latin typeface="Arial"/>
              <a:cs typeface="Arial"/>
            </a:endParaRPr>
          </a:p>
          <a:p>
            <a:endParaRPr lang="fr-FR" sz="1400" b="1" dirty="0" smtClean="0">
              <a:latin typeface="Arial"/>
              <a:cs typeface="Arial"/>
            </a:endParaRPr>
          </a:p>
          <a:p>
            <a:r>
              <a:rPr lang="fr-FR" sz="1400" dirty="0" smtClean="0">
                <a:latin typeface="Arial"/>
                <a:cs typeface="Arial"/>
              </a:rPr>
              <a:t>Le rapport du Conseil Economique, Social et Environnemental (CESE) le confirme : </a:t>
            </a:r>
            <a:r>
              <a:rPr lang="fr-FR" sz="1400" i="1" dirty="0" smtClean="0">
                <a:latin typeface="Arial"/>
                <a:cs typeface="Arial"/>
              </a:rPr>
              <a:t>« le milieu ordinaire est peu privilégié […] pendant l’enfance ».</a:t>
            </a:r>
            <a:r>
              <a:rPr lang="fr-FR" sz="1400" i="1" dirty="0" smtClean="0"/>
              <a:t> (11)</a:t>
            </a:r>
            <a:endParaRPr lang="fr-FR" sz="1400" i="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r>
              <a:rPr lang="fr-FR" sz="1400" i="1" dirty="0" smtClean="0"/>
              <a:t>(11) Coût économique et social de l’autisme, avis du CESE, 9 octobre 2012, page 21.</a:t>
            </a: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832638"/>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r>
              <a:rPr lang="fr-FR" sz="1400" b="1" dirty="0" smtClean="0">
                <a:latin typeface="Arial"/>
                <a:cs typeface="Arial"/>
              </a:rPr>
              <a:t>La situation n’a que peu évolué depuis décembre 2007</a:t>
            </a:r>
            <a:r>
              <a:rPr lang="fr-FR" sz="1400" dirty="0" smtClean="0">
                <a:latin typeface="Arial"/>
                <a:cs typeface="Arial"/>
              </a:rPr>
              <a:t>, date à laquelle le Comité Consultatif National d’Ethique (CCNE) souligne la très grande insuffisance dans l’accompagnement des personnes autistes en France (Avis n°102) : </a:t>
            </a:r>
          </a:p>
          <a:p>
            <a:r>
              <a:rPr lang="fr-FR" sz="1400" i="1" dirty="0" smtClean="0">
                <a:latin typeface="Arial"/>
                <a:cs typeface="Arial"/>
              </a:rPr>
              <a:t>« Au lieu de considérer, comme trop souvent dans notre pays, que parce que des enfants et des personnes adultes ont des problèmes d’interaction sociale, il faut d’abord les exclure de la société et les isoler... avant de pouvoir les accompagner, l’idée est qu’il faut leur donner accès à ce dont ils manquent, et à quoi chacun a droit : la capacité de vivre, aussi pleinement que possible, avec les autres, parmi les autres. Malgré des efforts importants réalisés depuis une dizaine d’années, </a:t>
            </a:r>
            <a:r>
              <a:rPr lang="fr-FR" sz="1400" b="1" i="1" dirty="0" smtClean="0">
                <a:latin typeface="Arial"/>
                <a:cs typeface="Arial"/>
              </a:rPr>
              <a:t>la situation en France dans ce domaine est toujours dramatique</a:t>
            </a:r>
            <a:r>
              <a:rPr lang="fr-FR" sz="1400" i="1" dirty="0" smtClean="0">
                <a:latin typeface="Arial"/>
                <a:cs typeface="Arial"/>
              </a:rPr>
              <a:t>. »... </a:t>
            </a:r>
          </a:p>
          <a:p>
            <a:r>
              <a:rPr lang="fr-FR" sz="1400" dirty="0" smtClean="0">
                <a:latin typeface="Arial"/>
                <a:cs typeface="Arial"/>
              </a:rPr>
              <a:t>Le CCNE poursuit sur les conditions de scolarisation et le </a:t>
            </a:r>
            <a:r>
              <a:rPr lang="fr-FR" sz="1400" b="1" dirty="0" smtClean="0">
                <a:latin typeface="Arial"/>
                <a:cs typeface="Arial"/>
              </a:rPr>
              <a:t>manque de formation des enseignants et Aide de Vie Scolaires</a:t>
            </a:r>
            <a:r>
              <a:rPr lang="fr-FR" sz="1400" dirty="0" smtClean="0">
                <a:latin typeface="Arial"/>
                <a:cs typeface="Arial"/>
              </a:rPr>
              <a:t> </a:t>
            </a:r>
            <a:r>
              <a:rPr lang="fr-FR" sz="1400" i="1" dirty="0" smtClean="0">
                <a:latin typeface="Arial"/>
                <a:cs typeface="Arial"/>
              </a:rPr>
              <a:t>« Une prise en charge par des personnes n’ayant pas reçu de formation appropriée constitue une prise en charge inadaptée qui peut conduire à de la maltraitance ».</a:t>
            </a:r>
          </a:p>
          <a:p>
            <a:endParaRPr lang="fr-FR" sz="1400" i="1" dirty="0" smtClean="0">
              <a:latin typeface="Arial"/>
              <a:cs typeface="Arial"/>
            </a:endParaRPr>
          </a:p>
          <a:p>
            <a:r>
              <a:rPr lang="fr-FR" sz="1400" dirty="0" smtClean="0">
                <a:latin typeface="Arial"/>
                <a:cs typeface="Arial"/>
              </a:rPr>
              <a:t>Les deux plans autisme n’ont pas fait évoluer la situation et le constat du CESE est sans appel : </a:t>
            </a:r>
          </a:p>
          <a:p>
            <a:pPr>
              <a:buFont typeface="Arial"/>
              <a:buChar char="•"/>
            </a:pPr>
            <a:r>
              <a:rPr lang="fr-FR" sz="1400" i="1" dirty="0" smtClean="0">
                <a:latin typeface="Arial"/>
                <a:cs typeface="Arial"/>
              </a:rPr>
              <a:t> « Faute de plans d’action, les plans autisme ne constituent pas des outils solides de pilotage ».</a:t>
            </a:r>
          </a:p>
          <a:p>
            <a:pPr>
              <a:buFont typeface="Arial"/>
              <a:buChar char="•"/>
            </a:pPr>
            <a:r>
              <a:rPr lang="fr-FR" sz="1400" i="1" dirty="0" smtClean="0">
                <a:latin typeface="Arial"/>
                <a:cs typeface="Arial"/>
              </a:rPr>
              <a:t> « Les enfants ne trouvent pas de solution éducative dans des délais raisonnables ».</a:t>
            </a:r>
            <a:r>
              <a:rPr lang="fr-FR" sz="1600" i="1" dirty="0" smtClean="0"/>
              <a:t> (</a:t>
            </a:r>
            <a:r>
              <a:rPr lang="fr-FR" sz="1400" i="1" dirty="0" smtClean="0"/>
              <a:t>12) </a:t>
            </a:r>
            <a:endParaRPr lang="fr-FR" sz="1400" i="1" dirty="0" smtClean="0">
              <a:latin typeface="Arial"/>
              <a:cs typeface="Arial"/>
            </a:endParaRPr>
          </a:p>
          <a:p>
            <a:endParaRPr lang="fr-FR" sz="1400" i="1" dirty="0" smtClean="0">
              <a:latin typeface="Arial"/>
              <a:cs typeface="Arial"/>
            </a:endParaRPr>
          </a:p>
          <a:p>
            <a:r>
              <a:rPr lang="fr-FR" sz="1400" dirty="0" smtClean="0">
                <a:latin typeface="Arial"/>
                <a:cs typeface="Arial"/>
              </a:rPr>
              <a:t>Le plan autisme 2008-2010 prévoyait 2100 places pour les enfants mais le Gouvernement reconnaît n’avoir mis en place que 52% de ce plan.</a:t>
            </a: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r>
              <a:rPr lang="fr-FR" sz="1600" i="1" dirty="0" smtClean="0"/>
              <a:t>(12) CESE, 9 octobre 2012, page 22.</a:t>
            </a:r>
          </a:p>
          <a:p>
            <a:endParaRPr lang="fr-FR" sz="1400" dirty="0" smtClean="0">
              <a:latin typeface="Arial"/>
              <a:cs typeface="Arial"/>
            </a:endParaRPr>
          </a:p>
          <a:p>
            <a:r>
              <a:rPr lang="fr-FR" sz="1400" dirty="0" smtClean="0">
                <a:latin typeface="Arial"/>
                <a:cs typeface="Arial"/>
              </a:rPr>
              <a:t>	</a:t>
            </a:r>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709528"/>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POURQUOI ?</a:t>
            </a:r>
          </a:p>
          <a:p>
            <a:endParaRPr lang="fr-FR" sz="1400" dirty="0" smtClean="0">
              <a:latin typeface="Arial"/>
              <a:cs typeface="Arial"/>
            </a:endParaRPr>
          </a:p>
          <a:p>
            <a:r>
              <a:rPr lang="fr-FR" sz="1400" dirty="0" smtClean="0">
                <a:solidFill>
                  <a:srgbClr val="000000"/>
                </a:solidFill>
                <a:latin typeface="Arial"/>
                <a:cs typeface="Arial"/>
              </a:rPr>
              <a:t>Aujourd’hui, en l’absence de diagnostic et d’intervention précoces et </a:t>
            </a:r>
            <a:r>
              <a:rPr lang="fr-FR" sz="1400" dirty="0" smtClean="0">
                <a:solidFill>
                  <a:srgbClr val="090608"/>
                </a:solidFill>
                <a:latin typeface="Arial"/>
                <a:cs typeface="Arial"/>
              </a:rPr>
              <a:t>de soutien éducatif depuis le plus jeune âge</a:t>
            </a:r>
            <a:r>
              <a:rPr lang="fr-FR" sz="1400" dirty="0" smtClean="0">
                <a:solidFill>
                  <a:srgbClr val="000000"/>
                </a:solidFill>
                <a:latin typeface="Arial"/>
                <a:cs typeface="Arial"/>
              </a:rPr>
              <a:t>, </a:t>
            </a:r>
            <a:r>
              <a:rPr lang="fr-FR" sz="1400" b="1" dirty="0" smtClean="0">
                <a:latin typeface="Arial"/>
                <a:cs typeface="Arial"/>
              </a:rPr>
              <a:t>la situation de l’adulte autiste est catastrophique</a:t>
            </a:r>
            <a:r>
              <a:rPr lang="fr-FR" sz="1400" dirty="0" smtClean="0">
                <a:latin typeface="Arial"/>
                <a:cs typeface="Arial"/>
              </a:rPr>
              <a:t>.</a:t>
            </a:r>
          </a:p>
          <a:p>
            <a:endParaRPr lang="fr-FR" sz="1400" dirty="0" smtClean="0">
              <a:latin typeface="Arial"/>
              <a:cs typeface="Arial"/>
            </a:endParaRPr>
          </a:p>
          <a:p>
            <a:r>
              <a:rPr lang="fr-FR" sz="1400" dirty="0" smtClean="0">
                <a:latin typeface="Arial"/>
                <a:cs typeface="Arial"/>
              </a:rPr>
              <a:t>Beaucoup d’adultes autistes, atteints de troubles graves et ne pouvant accéder au milieu ordinaire, ne trouvent </a:t>
            </a:r>
            <a:r>
              <a:rPr lang="fr-FR" sz="1400" b="1" dirty="0" smtClean="0">
                <a:latin typeface="Arial"/>
                <a:cs typeface="Arial"/>
              </a:rPr>
              <a:t>pas de place dans les établissements spécialisés </a:t>
            </a:r>
            <a:r>
              <a:rPr lang="fr-FR" sz="1400" dirty="0" smtClean="0">
                <a:latin typeface="Arial"/>
                <a:cs typeface="Arial"/>
              </a:rPr>
              <a:t>qui ont des listes d’attente </a:t>
            </a:r>
            <a:r>
              <a:rPr lang="fr-FR" sz="1400" dirty="0" smtClean="0">
                <a:solidFill>
                  <a:srgbClr val="000000"/>
                </a:solidFill>
                <a:latin typeface="Arial"/>
                <a:cs typeface="Arial"/>
              </a:rPr>
              <a:t>interminables.</a:t>
            </a:r>
            <a:r>
              <a:rPr lang="fr-FR" sz="1400" dirty="0" smtClean="0">
                <a:solidFill>
                  <a:srgbClr val="FF0000"/>
                </a:solidFill>
                <a:latin typeface="Arial"/>
                <a:cs typeface="Arial"/>
              </a:rPr>
              <a:t> </a:t>
            </a:r>
          </a:p>
          <a:p>
            <a:endParaRPr lang="fr-FR" sz="1400" dirty="0" smtClean="0">
              <a:solidFill>
                <a:srgbClr val="FF0000"/>
              </a:solidFill>
              <a:latin typeface="Arial"/>
              <a:cs typeface="Arial"/>
            </a:endParaRPr>
          </a:p>
          <a:p>
            <a:r>
              <a:rPr lang="fr-FR" sz="1400" dirty="0" smtClean="0">
                <a:solidFill>
                  <a:srgbClr val="000000"/>
                </a:solidFill>
                <a:latin typeface="Arial"/>
                <a:cs typeface="Arial"/>
              </a:rPr>
              <a:t>Par ailleurs, très peu de structures développent des projets éducatifs de qualité.</a:t>
            </a:r>
          </a:p>
          <a:p>
            <a:endParaRPr lang="fr-FR" sz="1400" strike="sngStrike" dirty="0" smtClean="0">
              <a:solidFill>
                <a:srgbClr val="000000"/>
              </a:solidFill>
              <a:latin typeface="Arial"/>
              <a:cs typeface="Arial"/>
            </a:endParaRPr>
          </a:p>
          <a:p>
            <a:r>
              <a:rPr lang="fr-FR" sz="1400" dirty="0" smtClean="0">
                <a:latin typeface="Arial"/>
                <a:cs typeface="Arial"/>
              </a:rPr>
              <a:t>Les adultes autistes restent à la charge des familles, sans solution, sans pouvoir bénéficier d’un accompagnement adapté qui leur permettrait de </a:t>
            </a:r>
            <a:r>
              <a:rPr lang="fr-FR" sz="1400" b="1" dirty="0" smtClean="0">
                <a:latin typeface="Arial"/>
                <a:cs typeface="Arial"/>
              </a:rPr>
              <a:t>progresser à tout âge </a:t>
            </a:r>
            <a:r>
              <a:rPr lang="fr-FR" sz="1400" b="1" dirty="0" smtClean="0">
                <a:solidFill>
                  <a:srgbClr val="000000"/>
                </a:solidFill>
                <a:latin typeface="Arial"/>
                <a:cs typeface="Arial"/>
              </a:rPr>
              <a:t>de manière digne. </a:t>
            </a:r>
          </a:p>
          <a:p>
            <a:endParaRPr lang="fr-FR" sz="1400" strike="sngStrike" dirty="0" smtClean="0">
              <a:latin typeface="Arial"/>
              <a:cs typeface="Arial"/>
            </a:endParaRPr>
          </a:p>
          <a:p>
            <a:r>
              <a:rPr lang="fr-FR" sz="1400" dirty="0" smtClean="0">
                <a:latin typeface="Arial"/>
                <a:cs typeface="Arial"/>
              </a:rPr>
              <a:t>Il n’existe que très peu de structures spécifiques pour les personnes autistes vieillissantes et cela devient préoccupant, </a:t>
            </a:r>
            <a:r>
              <a:rPr lang="fr-FR" sz="1400" b="1" dirty="0" smtClean="0">
                <a:latin typeface="Arial"/>
                <a:cs typeface="Arial"/>
              </a:rPr>
              <a:t>les maisons de retraite classiques n’étant pas en mesure de leur fournir l’accompagnement adapté </a:t>
            </a:r>
            <a:r>
              <a:rPr lang="fr-FR" sz="1400" dirty="0" smtClean="0">
                <a:latin typeface="Arial"/>
                <a:cs typeface="Arial"/>
              </a:rPr>
              <a:t>dont elles ont besoin.</a:t>
            </a:r>
          </a:p>
          <a:p>
            <a:endParaRPr lang="fr-FR" sz="1400" dirty="0" smtClean="0">
              <a:latin typeface="Arial"/>
              <a:cs typeface="Arial"/>
            </a:endParaRPr>
          </a:p>
          <a:p>
            <a:r>
              <a:rPr lang="fr-FR" sz="1400" dirty="0" smtClean="0">
                <a:latin typeface="Arial"/>
                <a:cs typeface="Arial"/>
              </a:rPr>
              <a:t>Encore trop de personnes autistes adultes se retrouvent </a:t>
            </a:r>
            <a:r>
              <a:rPr lang="fr-FR" sz="1400" b="1" dirty="0" smtClean="0">
                <a:latin typeface="Arial"/>
                <a:cs typeface="Arial"/>
              </a:rPr>
              <a:t>enfermées en milieu hospitalier</a:t>
            </a:r>
            <a:r>
              <a:rPr lang="fr-FR" sz="1400" dirty="0" smtClean="0">
                <a:latin typeface="Arial"/>
                <a:cs typeface="Arial"/>
              </a:rPr>
              <a:t>, ce qui aggrave leur état et les coupe de toute vie sociale (près de 60 % des personnes placées en isolement de plus de 30 jours pendant leur séjour en hôpital psychiatrique sont autistes</a:t>
            </a:r>
            <a:r>
              <a:rPr lang="fr-FR" sz="1400" i="1" dirty="0" smtClean="0"/>
              <a:t>(13)</a:t>
            </a:r>
            <a:r>
              <a:rPr lang="fr-FR" sz="1400" dirty="0" smtClean="0">
                <a:latin typeface="Arial"/>
                <a:cs typeface="Arial"/>
              </a:rPr>
              <a:t>). </a:t>
            </a:r>
            <a:r>
              <a:rPr lang="fr-FR" sz="1400" b="1" dirty="0" smtClean="0">
                <a:latin typeface="Arial"/>
                <a:cs typeface="Arial"/>
              </a:rPr>
              <a:t>Cette </a:t>
            </a:r>
            <a:r>
              <a:rPr lang="fr-FR" sz="1400" b="1" dirty="0" smtClean="0">
                <a:solidFill>
                  <a:srgbClr val="000000"/>
                </a:solidFill>
                <a:latin typeface="Arial"/>
                <a:cs typeface="Arial"/>
              </a:rPr>
              <a:t>psychiatrisation abusive est associée à une </a:t>
            </a:r>
            <a:r>
              <a:rPr lang="fr-FR" sz="1400" b="1" dirty="0" err="1" smtClean="0">
                <a:solidFill>
                  <a:srgbClr val="000000"/>
                </a:solidFill>
                <a:latin typeface="Arial"/>
                <a:cs typeface="Arial"/>
              </a:rPr>
              <a:t>neuroleptisation</a:t>
            </a:r>
            <a:r>
              <a:rPr lang="fr-FR" sz="1400" b="1" dirty="0" smtClean="0">
                <a:solidFill>
                  <a:srgbClr val="000000"/>
                </a:solidFill>
                <a:latin typeface="Arial"/>
                <a:cs typeface="Arial"/>
              </a:rPr>
              <a:t> abusive</a:t>
            </a:r>
            <a:r>
              <a:rPr lang="fr-FR" sz="1400" dirty="0" smtClean="0">
                <a:solidFill>
                  <a:srgbClr val="000000"/>
                </a:solidFill>
                <a:latin typeface="Arial"/>
                <a:cs typeface="Arial"/>
              </a:rPr>
              <a:t>.</a:t>
            </a:r>
          </a:p>
          <a:p>
            <a:endParaRPr lang="fr-FR" sz="1400" dirty="0" smtClean="0">
              <a:latin typeface="Arial"/>
              <a:cs typeface="Arial"/>
            </a:endParaRPr>
          </a:p>
          <a:p>
            <a:endParaRPr lang="fr-FR" sz="1400" dirty="0" smtClean="0">
              <a:latin typeface="Arial"/>
              <a:cs typeface="Arial"/>
            </a:endParaRPr>
          </a:p>
          <a:p>
            <a:r>
              <a:rPr lang="fr-FR" sz="1400" i="1" dirty="0" smtClean="0"/>
              <a:t>(13) selon le rapport 2011 de l’IGAS « Analyse d’accidents en psychiatrie et propositions pour les éviter », (annexe 6 tableau 19).</a:t>
            </a:r>
            <a:endParaRPr lang="fr-FR" sz="1400" dirty="0" smtClean="0">
              <a:latin typeface="Arial"/>
              <a:cs typeface="Arial"/>
            </a:endParaRP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463306"/>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r>
              <a:rPr lang="fr-FR" sz="1400" dirty="0" smtClean="0">
                <a:latin typeface="Arial"/>
                <a:cs typeface="Arial"/>
              </a:rPr>
              <a:t>Et pour ceux qui pourraient prétendre à une vie professionnelle (notamment </a:t>
            </a:r>
            <a:r>
              <a:rPr lang="fr-FR" sz="1400" dirty="0" smtClean="0">
                <a:solidFill>
                  <a:srgbClr val="000000"/>
                </a:solidFill>
                <a:latin typeface="Arial"/>
                <a:cs typeface="Arial"/>
              </a:rPr>
              <a:t>les adultes</a:t>
            </a:r>
            <a:r>
              <a:rPr lang="fr-FR" sz="1400" dirty="0" smtClean="0">
                <a:solidFill>
                  <a:srgbClr val="FF0000"/>
                </a:solidFill>
                <a:latin typeface="Arial"/>
                <a:cs typeface="Arial"/>
              </a:rPr>
              <a:t> </a:t>
            </a:r>
            <a:r>
              <a:rPr lang="fr-FR" sz="1400" dirty="0" smtClean="0">
                <a:latin typeface="Arial"/>
                <a:cs typeface="Arial"/>
              </a:rPr>
              <a:t>autistes Asperger et de haut niveau), </a:t>
            </a:r>
            <a:r>
              <a:rPr lang="fr-FR" sz="1400" b="1" dirty="0" smtClean="0">
                <a:latin typeface="Arial"/>
                <a:cs typeface="Arial"/>
              </a:rPr>
              <a:t>l’accès au travail est encore entravé par les discriminations à l’embauche</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Selon le Ministère du Travail, il y aurait entre 1000 et 2000 personnes autistes adultes en milieu ordinaire, un chiffre dérisoire d’autant plus inacceptable que </a:t>
            </a:r>
            <a:r>
              <a:rPr lang="fr-FR" sz="1400" b="1" dirty="0" smtClean="0">
                <a:latin typeface="Arial"/>
                <a:cs typeface="Arial"/>
              </a:rPr>
              <a:t>70% des personnes autistes n’ont pas de retard mental </a:t>
            </a:r>
            <a:r>
              <a:rPr lang="fr-FR" sz="1400" dirty="0" smtClean="0">
                <a:latin typeface="Arial"/>
                <a:cs typeface="Arial"/>
              </a:rPr>
              <a:t>et devraient donc pouvoir s’insérer en milieu ordinaire avec une aide.</a:t>
            </a:r>
          </a:p>
          <a:p>
            <a:endParaRPr lang="fr-FR" sz="1400" dirty="0" smtClean="0">
              <a:latin typeface="Arial"/>
              <a:cs typeface="Arial"/>
            </a:endParaRPr>
          </a:p>
          <a:p>
            <a:r>
              <a:rPr lang="fr-FR" sz="1400" dirty="0" smtClean="0">
                <a:latin typeface="Arial"/>
                <a:cs typeface="Arial"/>
              </a:rPr>
              <a:t>L'insertion par le travail se fait essentiellement en milieu protégé, dans des Etablissements et Services d’Aide par le Travail (ESAT, les anciens CAT).</a:t>
            </a:r>
          </a:p>
          <a:p>
            <a:endParaRPr lang="fr-FR" sz="1400" dirty="0" smtClean="0">
              <a:latin typeface="Arial"/>
              <a:cs typeface="Arial"/>
            </a:endParaRPr>
          </a:p>
          <a:p>
            <a:r>
              <a:rPr lang="fr-FR" sz="1400" b="1" i="1" dirty="0" smtClean="0">
                <a:latin typeface="Arial"/>
                <a:cs typeface="Arial"/>
              </a:rPr>
              <a:t>« L’insertion professionnelle reste exceptionnelle et anecdotique »</a:t>
            </a:r>
            <a:r>
              <a:rPr lang="fr-FR" sz="1400" i="1" dirty="0" smtClean="0">
                <a:latin typeface="Arial"/>
                <a:cs typeface="Arial"/>
              </a:rPr>
              <a:t> </a:t>
            </a:r>
            <a:r>
              <a:rPr lang="fr-FR" sz="1400" i="1" dirty="0" smtClean="0"/>
              <a:t>(14)</a:t>
            </a:r>
          </a:p>
          <a:p>
            <a:endParaRPr lang="fr-FR" sz="1400" dirty="0" smtClean="0">
              <a:latin typeface="Arial"/>
              <a:cs typeface="Arial"/>
            </a:endParaRPr>
          </a:p>
          <a:p>
            <a:endParaRPr lang="fr-FR" sz="1400" dirty="0" smtClean="0">
              <a:latin typeface="Arial"/>
              <a:cs typeface="Arial"/>
            </a:endParaRPr>
          </a:p>
          <a:p>
            <a:endParaRPr lang="fr-FR" sz="1400" i="1" dirty="0" smtClean="0"/>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endParaRPr lang="fr-FR" sz="1400" i="1" dirty="0" smtClean="0">
              <a:latin typeface="Arial"/>
              <a:cs typeface="Arial"/>
            </a:endParaRPr>
          </a:p>
          <a:p>
            <a:r>
              <a:rPr lang="fr-FR" sz="1600" i="1" dirty="0" smtClean="0"/>
              <a:t>(</a:t>
            </a:r>
            <a:r>
              <a:rPr lang="fr-FR" sz="1400" i="1" dirty="0" smtClean="0"/>
              <a:t>14) Rapport de Mme </a:t>
            </a:r>
            <a:r>
              <a:rPr lang="fr-FR" sz="1400" i="1" dirty="0" err="1" smtClean="0"/>
              <a:t>Létard</a:t>
            </a:r>
            <a:r>
              <a:rPr lang="fr-FR" sz="1400" i="1" dirty="0" smtClean="0"/>
              <a:t> à Mme Bachelot décembre 2011</a:t>
            </a: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5632310"/>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POURQUOI ?</a:t>
            </a:r>
          </a:p>
          <a:p>
            <a:endParaRPr lang="fr-FR" sz="1400" dirty="0" smtClean="0">
              <a:latin typeface="Arial"/>
              <a:cs typeface="Arial"/>
            </a:endParaRPr>
          </a:p>
          <a:p>
            <a:r>
              <a:rPr lang="fr-FR" sz="1400" b="1" dirty="0" smtClean="0">
                <a:latin typeface="Arial"/>
                <a:cs typeface="Arial"/>
              </a:rPr>
              <a:t>Cette prise en charge précoce  permettrait enfin de maitriser un coût humain et social considérable.</a:t>
            </a:r>
          </a:p>
          <a:p>
            <a:endParaRPr lang="fr-FR" sz="1400" dirty="0" smtClean="0">
              <a:latin typeface="Arial"/>
              <a:cs typeface="Arial"/>
            </a:endParaRPr>
          </a:p>
          <a:p>
            <a:r>
              <a:rPr lang="fr-FR" sz="1400" dirty="0" smtClean="0">
                <a:latin typeface="Arial"/>
                <a:cs typeface="Arial"/>
              </a:rPr>
              <a:t>Les économies faites à très court terme vont inévitablement conduire l’enfant à un manque d’autonomie qui nécessitera plus tard un encadrement beaucoup plus important.</a:t>
            </a:r>
          </a:p>
          <a:p>
            <a:endParaRPr lang="fr-FR" sz="1400" dirty="0" smtClean="0">
              <a:latin typeface="Arial"/>
              <a:cs typeface="Arial"/>
            </a:endParaRPr>
          </a:p>
          <a:p>
            <a:r>
              <a:rPr lang="fr-FR" sz="1400" b="1" dirty="0" smtClean="0">
                <a:latin typeface="Arial"/>
                <a:cs typeface="Arial"/>
              </a:rPr>
              <a:t>Investir sur les jeunes autistes en matière d’accompagnement sera</a:t>
            </a:r>
            <a:r>
              <a:rPr lang="fr-FR" sz="1400" dirty="0" smtClean="0">
                <a:latin typeface="Arial"/>
                <a:cs typeface="Arial"/>
              </a:rPr>
              <a:t>, comme le parlement québécois le signale dans un récent rapport, </a:t>
            </a:r>
            <a:r>
              <a:rPr lang="fr-FR" sz="1400" b="1" dirty="0" smtClean="0">
                <a:latin typeface="Arial"/>
                <a:cs typeface="Arial"/>
              </a:rPr>
              <a:t>source d’importantes économies à terme</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Prenant appui sur la pétition lancée par le Collectif Autisme, l’ancien président de l’Assemblée Nationale Bernard </a:t>
            </a:r>
            <a:r>
              <a:rPr lang="fr-FR" sz="1400" dirty="0" err="1" smtClean="0">
                <a:latin typeface="Arial"/>
                <a:cs typeface="Arial"/>
              </a:rPr>
              <a:t>Accoyer</a:t>
            </a:r>
            <a:r>
              <a:rPr lang="fr-FR" sz="1400" dirty="0" smtClean="0">
                <a:latin typeface="Arial"/>
                <a:cs typeface="Arial"/>
              </a:rPr>
              <a:t> a saisi en 2012 le CESE sur </a:t>
            </a:r>
            <a:r>
              <a:rPr lang="fr-FR" sz="1400" b="1" dirty="0" smtClean="0">
                <a:latin typeface="Arial"/>
                <a:cs typeface="Arial"/>
              </a:rPr>
              <a:t>le coût économique et social de l’autisme</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Son rapport rendu en octobre 2012 précise que:</a:t>
            </a:r>
          </a:p>
          <a:p>
            <a:r>
              <a:rPr lang="fr-FR" sz="1400" i="1" dirty="0" smtClean="0">
                <a:latin typeface="Arial"/>
                <a:cs typeface="Arial"/>
              </a:rPr>
              <a:t>« Le taux de prévalence de l’autisme et ses conséquences sociales constituent aujourd’hui un véritable enjeu de santé publique. Repérer les personnes atteintes d’autisme dès leur plus jeune âge, leur proposer un accompagnement adapté, une prise en charge scolaire sont des enjeux majeurs, en termes d’insertion de chacun dans la société mais également au regard du coût économique et social de l’autisme en France… »</a:t>
            </a:r>
          </a:p>
          <a:p>
            <a:endParaRPr lang="fr-FR" sz="1400" i="1" dirty="0" smtClean="0">
              <a:latin typeface="Arial"/>
              <a:cs typeface="Arial"/>
            </a:endParaRP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8600" y="300873"/>
            <a:ext cx="8686800" cy="2092881"/>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400" dirty="0" smtClean="0">
              <a:latin typeface="Arial"/>
              <a:cs typeface="Arial"/>
            </a:endParaRPr>
          </a:p>
          <a:p>
            <a:endParaRPr lang="fr-FR" sz="1200" b="1" i="1" dirty="0" smtClean="0">
              <a:latin typeface="Arial"/>
              <a:cs typeface="Arial"/>
            </a:endParaRPr>
          </a:p>
          <a:p>
            <a:r>
              <a:rPr lang="fr-FR" sz="1400" b="1" dirty="0" smtClean="0">
                <a:latin typeface="Arial"/>
                <a:cs typeface="Arial"/>
              </a:rPr>
              <a:t>Faute d’accompagnement précoce dans des services adaptés, la France gaspille l’argent public.</a:t>
            </a:r>
          </a:p>
          <a:p>
            <a:r>
              <a:rPr lang="fr-FR" sz="1400" dirty="0" smtClean="0">
                <a:latin typeface="Arial"/>
                <a:cs typeface="Arial"/>
              </a:rPr>
              <a:t>Elle ne répond pas aux besoins des personnes et ne leur donne pas les chances de développer leurs compétences.</a:t>
            </a:r>
          </a:p>
          <a:p>
            <a:endParaRPr lang="fr-FR" sz="1400" dirty="0" smtClean="0">
              <a:latin typeface="Arial"/>
              <a:cs typeface="Arial"/>
            </a:endParaRPr>
          </a:p>
          <a:p>
            <a:endParaRPr lang="fr-FR" sz="1400" i="1" dirty="0" smtClean="0"/>
          </a:p>
          <a:p>
            <a:endParaRPr lang="fr-FR" dirty="0"/>
          </a:p>
        </p:txBody>
      </p:sp>
      <p:grpSp>
        <p:nvGrpSpPr>
          <p:cNvPr id="21" name="Grouper 20"/>
          <p:cNvGrpSpPr/>
          <p:nvPr/>
        </p:nvGrpSpPr>
        <p:grpSpPr>
          <a:xfrm>
            <a:off x="914400" y="1676400"/>
            <a:ext cx="6934200" cy="4772616"/>
            <a:chOff x="914400" y="2114673"/>
            <a:chExt cx="6934200" cy="4772616"/>
          </a:xfrm>
        </p:grpSpPr>
        <p:sp>
          <p:nvSpPr>
            <p:cNvPr id="15" name="Rectangle 14"/>
            <p:cNvSpPr/>
            <p:nvPr/>
          </p:nvSpPr>
          <p:spPr>
            <a:xfrm>
              <a:off x="1295400" y="2133600"/>
              <a:ext cx="6477000" cy="4038600"/>
            </a:xfrm>
            <a:prstGeom prst="rect">
              <a:avLst/>
            </a:prstGeom>
            <a:solidFill>
              <a:schemeClr val="bg1"/>
            </a:solidFill>
            <a:ln>
              <a:solidFill>
                <a:srgbClr val="09060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914400" y="2424529"/>
              <a:ext cx="3657600" cy="4462760"/>
            </a:xfrm>
            <a:prstGeom prst="rect">
              <a:avLst/>
            </a:prstGeom>
            <a:noFill/>
          </p:spPr>
          <p:txBody>
            <a:bodyPr wrap="square" rtlCol="0">
              <a:spAutoFit/>
            </a:bodyPr>
            <a:lstStyle/>
            <a:p>
              <a:pPr algn="ctr"/>
              <a:r>
                <a:rPr lang="fr-FR" sz="1400" dirty="0" smtClean="0">
                  <a:solidFill>
                    <a:srgbClr val="090608"/>
                  </a:solidFill>
                  <a:latin typeface="Algerian" charset="0"/>
                  <a:ea typeface="Times New Roman" charset="0"/>
                </a:rPr>
                <a:t>Scolarisation d’un enfant autiste </a:t>
              </a: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aux USA ou en Belgique :</a:t>
              </a:r>
              <a:endParaRPr lang="en-GB" sz="1400" dirty="0" smtClean="0">
                <a:solidFill>
                  <a:srgbClr val="090608"/>
                </a:solidFill>
                <a:latin typeface="Algerian" charset="0"/>
                <a:ea typeface="Times New Roman" charset="0"/>
              </a:endParaRPr>
            </a:p>
            <a:p>
              <a:pPr algn="ctr"/>
              <a:r>
                <a:rPr lang="fr-FR" sz="1400" b="1" i="1" dirty="0" smtClean="0">
                  <a:solidFill>
                    <a:srgbClr val="090608"/>
                  </a:solidFill>
                  <a:latin typeface="Algerian" charset="0"/>
                  <a:ea typeface="Times New Roman" charset="0"/>
                </a:rPr>
                <a:t>15 000 € / an</a:t>
              </a:r>
              <a:endParaRPr lang="en-GB" sz="1400" b="1" i="1"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p>
            <a:p>
              <a:pPr algn="ctr"/>
              <a:endParaRPr lang="en-GB" sz="1400" dirty="0" smtClean="0">
                <a:solidFill>
                  <a:srgbClr val="090608"/>
                </a:solidFill>
                <a:latin typeface="Algerian" charset="0"/>
                <a:ea typeface="Times New Roman" charset="0"/>
              </a:endParaRPr>
            </a:p>
            <a:p>
              <a:pPr algn="ct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Inclusion complète, </a:t>
              </a: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et autonomie</a:t>
              </a:r>
              <a:endParaRPr lang="en-GB" sz="1400" dirty="0" smtClean="0">
                <a:solidFill>
                  <a:srgbClr val="090608"/>
                </a:solidFill>
                <a:latin typeface="Algerian" charset="0"/>
                <a:ea typeface="Times New Roman" charset="0"/>
              </a:endParaRPr>
            </a:p>
            <a:p>
              <a:pPr algn="ctr"/>
              <a:r>
                <a:rPr lang="fr-FR" sz="1200" dirty="0" smtClean="0">
                  <a:solidFill>
                    <a:srgbClr val="008000"/>
                  </a:solidFill>
                  <a:latin typeface="Algerian" charset="0"/>
                  <a:ea typeface="Times New Roman" charset="0"/>
                </a:rPr>
                <a:t>70 % des personnes autistes n’ont pas de déficience intellectuelle associée : </a:t>
              </a:r>
            </a:p>
            <a:p>
              <a:pPr algn="ctr"/>
              <a:r>
                <a:rPr lang="fr-FR" sz="1200" dirty="0" smtClean="0">
                  <a:solidFill>
                    <a:srgbClr val="008000"/>
                  </a:solidFill>
                  <a:latin typeface="Algerian" charset="0"/>
                  <a:ea typeface="Times New Roman" charset="0"/>
                </a:rPr>
                <a:t>leur place est en milieu ordinaire</a:t>
              </a:r>
              <a:endParaRPr lang="en-GB" sz="1200" dirty="0" smtClean="0">
                <a:solidFill>
                  <a:srgbClr val="008000"/>
                </a:solidFill>
                <a:latin typeface="Algerian" charset="0"/>
                <a:ea typeface="Times New Roman" charset="0"/>
              </a:endParaRPr>
            </a:p>
            <a:p>
              <a:pPr algn="ctr"/>
              <a:r>
                <a:rPr lang="fr-FR" sz="1200" dirty="0" smtClean="0">
                  <a:solidFill>
                    <a:srgbClr val="008000"/>
                  </a:solidFill>
                  <a:latin typeface="Algerian" charset="0"/>
                  <a:ea typeface="Times New Roman" charset="0"/>
                </a:rPr>
                <a:t> </a:t>
              </a:r>
              <a:endParaRPr lang="en-GB" sz="1200" dirty="0" smtClean="0">
                <a:solidFill>
                  <a:srgbClr val="008000"/>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p>
            <a:p>
              <a:pPr algn="ct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Coût adulte : </a:t>
              </a:r>
              <a:r>
                <a:rPr lang="fr-FR" sz="1400" b="1" i="1" dirty="0" smtClean="0">
                  <a:solidFill>
                    <a:srgbClr val="090608"/>
                  </a:solidFill>
                  <a:latin typeface="Algerian" charset="0"/>
                  <a:ea typeface="Times New Roman" charset="0"/>
                </a:rPr>
                <a:t>0 à très allégé</a:t>
              </a:r>
              <a:endParaRPr lang="en-GB" sz="1400" b="1" i="1"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endParaRPr lang="en-GB" sz="1400" dirty="0" smtClean="0">
                <a:solidFill>
                  <a:srgbClr val="090608"/>
                </a:solidFill>
                <a:latin typeface="Algerian" charset="0"/>
                <a:ea typeface="Times New Roman" charset="0"/>
              </a:endParaRPr>
            </a:p>
            <a:p>
              <a:pPr algn="ctr"/>
              <a:r>
                <a:rPr lang="fr-FR" dirty="0" smtClean="0"/>
                <a:t> </a:t>
              </a:r>
              <a:endParaRPr lang="en-GB" dirty="0" smtClean="0"/>
            </a:p>
            <a:p>
              <a:r>
                <a:rPr lang="en-GB" dirty="0" smtClean="0"/>
                <a:t/>
              </a:r>
              <a:br>
                <a:rPr lang="en-GB" dirty="0" smtClean="0"/>
              </a:br>
              <a:endParaRPr lang="fr-FR" dirty="0"/>
            </a:p>
          </p:txBody>
        </p:sp>
        <p:sp>
          <p:nvSpPr>
            <p:cNvPr id="7" name="ZoneTexte 6"/>
            <p:cNvSpPr txBox="1"/>
            <p:nvPr/>
          </p:nvSpPr>
          <p:spPr>
            <a:xfrm>
              <a:off x="4724400" y="2417326"/>
              <a:ext cx="3124200" cy="3539430"/>
            </a:xfrm>
            <a:prstGeom prst="rect">
              <a:avLst/>
            </a:prstGeom>
            <a:noFill/>
          </p:spPr>
          <p:txBody>
            <a:bodyPr wrap="square" rtlCol="0">
              <a:spAutoFit/>
            </a:bodyPr>
            <a:lstStyle/>
            <a:p>
              <a:pPr algn="ctr"/>
              <a:r>
                <a:rPr lang="fr-FR" sz="1400" dirty="0" smtClean="0">
                  <a:solidFill>
                    <a:srgbClr val="090608"/>
                  </a:solidFill>
                  <a:latin typeface="Algerian" charset="0"/>
                  <a:ea typeface="Times New Roman" charset="0"/>
                </a:rPr>
                <a:t>IME en France :</a:t>
              </a:r>
              <a:endParaRPr lang="en-GB" sz="1400" dirty="0" smtClean="0">
                <a:solidFill>
                  <a:srgbClr val="090608"/>
                </a:solidFill>
                <a:latin typeface="Algerian" charset="0"/>
                <a:ea typeface="Times New Roman" charset="0"/>
              </a:endParaRPr>
            </a:p>
            <a:p>
              <a:pPr algn="ctr"/>
              <a:r>
                <a:rPr lang="fr-FR" sz="1400" b="1" i="1" dirty="0" smtClean="0">
                  <a:solidFill>
                    <a:srgbClr val="090608"/>
                  </a:solidFill>
                  <a:latin typeface="Algerian" charset="0"/>
                  <a:ea typeface="Times New Roman" charset="0"/>
                </a:rPr>
                <a:t>50 000 à 65 000 € / an</a:t>
              </a:r>
              <a:endParaRPr lang="en-GB" sz="1400" b="1" i="1" dirty="0" smtClean="0">
                <a:solidFill>
                  <a:srgbClr val="090608"/>
                </a:solidFill>
                <a:latin typeface="Algerian" charset="0"/>
                <a:ea typeface="Times New Roman" charset="0"/>
              </a:endParaRPr>
            </a:p>
            <a:p>
              <a:pPr algn="ctr"/>
              <a:r>
                <a:rPr lang="fr-FR" sz="1200" dirty="0" smtClean="0">
                  <a:solidFill>
                    <a:srgbClr val="FF0000"/>
                  </a:solidFill>
                  <a:latin typeface="Algerian" charset="0"/>
                  <a:ea typeface="Times New Roman" charset="0"/>
                </a:rPr>
                <a:t>Absence d’apprentissages scolaires dans les 2/3 des IME qui engendrent de grands handicapés à vie</a:t>
              </a:r>
              <a:endParaRPr lang="en-GB" sz="1200" dirty="0" smtClean="0">
                <a:solidFill>
                  <a:srgbClr val="FF0000"/>
                </a:solidFill>
                <a:latin typeface="Algerian" charset="0"/>
                <a:ea typeface="Times New Roman" charset="0"/>
              </a:endParaRPr>
            </a:p>
            <a:p>
              <a:pPr algn="ctr"/>
              <a:endParaRPr lang="fr-FR"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Hôpital de jour en France :</a:t>
              </a:r>
              <a:endParaRPr lang="en-GB" sz="1400" dirty="0" smtClean="0">
                <a:solidFill>
                  <a:srgbClr val="090608"/>
                </a:solidFill>
                <a:latin typeface="Algerian" charset="0"/>
                <a:ea typeface="Times New Roman" charset="0"/>
              </a:endParaRPr>
            </a:p>
            <a:p>
              <a:pPr algn="ctr"/>
              <a:r>
                <a:rPr lang="fr-FR" sz="1400" b="1" i="1" dirty="0" smtClean="0">
                  <a:solidFill>
                    <a:srgbClr val="090608"/>
                  </a:solidFill>
                  <a:latin typeface="Algerian" charset="0"/>
                  <a:ea typeface="Times New Roman" charset="0"/>
                </a:rPr>
                <a:t>120 000 à 300 000 € / an</a:t>
              </a:r>
              <a:endParaRPr lang="en-GB" sz="1400" b="1" i="1" dirty="0" smtClean="0">
                <a:solidFill>
                  <a:srgbClr val="090608"/>
                </a:solidFill>
                <a:latin typeface="Algerian" charset="0"/>
                <a:ea typeface="Times New Roman" charset="0"/>
              </a:endParaRPr>
            </a:p>
            <a:p>
              <a:pPr algn="ctr"/>
              <a:r>
                <a:rPr lang="fr-FR" sz="1200" dirty="0" smtClean="0">
                  <a:solidFill>
                    <a:srgbClr val="FF0000"/>
                  </a:solidFill>
                  <a:latin typeface="Algerian" charset="0"/>
                  <a:ea typeface="Times New Roman" charset="0"/>
                </a:rPr>
                <a:t>56 % des personnes adultes à l’isolement depuis plus de trente jours sont autistes (IGAS)</a:t>
              </a:r>
              <a:endParaRPr lang="en-GB" sz="1200" dirty="0" smtClean="0">
                <a:solidFill>
                  <a:srgbClr val="FF0000"/>
                </a:solidFill>
                <a:latin typeface="Algerian" charset="0"/>
                <a:ea typeface="Times New Roman" charset="0"/>
              </a:endParaRPr>
            </a:p>
            <a:p>
              <a:pPr algn="ctr"/>
              <a:r>
                <a:rPr lang="fr-FR" sz="1200" dirty="0" smtClean="0">
                  <a:solidFill>
                    <a:srgbClr val="FF0000"/>
                  </a:solidFill>
                  <a:latin typeface="Algerian" charset="0"/>
                  <a:ea typeface="Times New Roman" charset="0"/>
                </a:rPr>
                <a:t> </a:t>
              </a:r>
              <a:endParaRPr lang="en-GB" sz="1200" dirty="0" smtClean="0">
                <a:solidFill>
                  <a:srgbClr val="FF0000"/>
                </a:solidFill>
                <a:latin typeface="Algerian" charset="0"/>
                <a:ea typeface="Times New Roman" charset="0"/>
              </a:endParaRPr>
            </a:p>
            <a:p>
              <a:pPr algn="ctr"/>
              <a:r>
                <a:rPr lang="fr-FR" sz="1400" dirty="0" smtClean="0">
                  <a:solidFill>
                    <a:srgbClr val="090608"/>
                  </a:solidFill>
                  <a:latin typeface="Algerian" charset="0"/>
                  <a:ea typeface="Times New Roman" charset="0"/>
                </a:rPr>
                <a:t> </a:t>
              </a:r>
            </a:p>
            <a:p>
              <a:pPr algn="ctr"/>
              <a:endParaRPr lang="en-GB" sz="1400" dirty="0" smtClean="0">
                <a:solidFill>
                  <a:srgbClr val="090608"/>
                </a:solidFill>
                <a:latin typeface="Algerian" charset="0"/>
                <a:ea typeface="Times New Roman" charset="0"/>
              </a:endParaRPr>
            </a:p>
            <a:p>
              <a:pPr algn="ctr"/>
              <a:r>
                <a:rPr lang="fr-FR" sz="1400" dirty="0" smtClean="0">
                  <a:solidFill>
                    <a:srgbClr val="090608"/>
                  </a:solidFill>
                  <a:latin typeface="Algerian" charset="0"/>
                  <a:ea typeface="Times New Roman" charset="0"/>
                </a:rPr>
                <a:t>Coût adulte : à vie </a:t>
              </a:r>
            </a:p>
            <a:p>
              <a:pPr algn="ctr"/>
              <a:r>
                <a:rPr lang="fr-FR" sz="1400" b="1" i="1" dirty="0" smtClean="0">
                  <a:solidFill>
                    <a:srgbClr val="090608"/>
                  </a:solidFill>
                  <a:latin typeface="Algerian" charset="0"/>
                  <a:ea typeface="Times New Roman" charset="0"/>
                </a:rPr>
                <a:t>???</a:t>
              </a:r>
              <a:r>
                <a:rPr lang="en-GB" sz="1400" b="1" i="1" dirty="0" smtClean="0">
                  <a:solidFill>
                    <a:srgbClr val="090608"/>
                  </a:solidFill>
                  <a:latin typeface="Algerian" charset="0"/>
                  <a:ea typeface="Times New Roman" charset="0"/>
                </a:rPr>
                <a:t> </a:t>
              </a:r>
              <a:r>
                <a:rPr lang="fr-FR" sz="1400" b="1" i="1" dirty="0" smtClean="0">
                  <a:solidFill>
                    <a:srgbClr val="090608"/>
                  </a:solidFill>
                  <a:latin typeface="Algerian" charset="0"/>
                  <a:ea typeface="Times New Roman" charset="0"/>
                </a:rPr>
                <a:t>Très alourdi</a:t>
              </a:r>
              <a:endParaRPr lang="en-GB" sz="1400" b="1" i="1" dirty="0" smtClean="0">
                <a:solidFill>
                  <a:srgbClr val="090608"/>
                </a:solidFill>
                <a:latin typeface="Algerian" charset="0"/>
                <a:ea typeface="Times New Roman" charset="0"/>
              </a:endParaRPr>
            </a:p>
          </p:txBody>
        </p:sp>
        <p:sp>
          <p:nvSpPr>
            <p:cNvPr id="8" name="Flèche vers le bas 7"/>
            <p:cNvSpPr/>
            <p:nvPr/>
          </p:nvSpPr>
          <p:spPr>
            <a:xfrm>
              <a:off x="2590800" y="3505200"/>
              <a:ext cx="3048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lèche vers le bas 9"/>
            <p:cNvSpPr/>
            <p:nvPr/>
          </p:nvSpPr>
          <p:spPr>
            <a:xfrm>
              <a:off x="2590800" y="5181600"/>
              <a:ext cx="3048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Flèche vers le bas 10"/>
            <p:cNvSpPr/>
            <p:nvPr/>
          </p:nvSpPr>
          <p:spPr>
            <a:xfrm>
              <a:off x="6096000" y="3505200"/>
              <a:ext cx="3048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Flèche vers le bas 11"/>
            <p:cNvSpPr/>
            <p:nvPr/>
          </p:nvSpPr>
          <p:spPr>
            <a:xfrm>
              <a:off x="6096000" y="5181600"/>
              <a:ext cx="304800"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p:cNvSpPr txBox="1"/>
            <p:nvPr/>
          </p:nvSpPr>
          <p:spPr>
            <a:xfrm>
              <a:off x="2514600" y="2114673"/>
              <a:ext cx="4648200" cy="646331"/>
            </a:xfrm>
            <a:prstGeom prst="rect">
              <a:avLst/>
            </a:prstGeom>
            <a:noFill/>
          </p:spPr>
          <p:txBody>
            <a:bodyPr wrap="square" rtlCol="0">
              <a:spAutoFit/>
            </a:bodyPr>
            <a:lstStyle/>
            <a:p>
              <a:pPr lvl="0"/>
              <a:r>
                <a:rPr lang="en-GB" b="1" dirty="0" err="1" smtClean="0">
                  <a:solidFill>
                    <a:srgbClr val="090608"/>
                  </a:solidFill>
                  <a:latin typeface="Algerian" charset="0"/>
                  <a:ea typeface="Times New Roman" charset="0"/>
                </a:rPr>
                <a:t>Ecole</a:t>
              </a:r>
              <a:r>
                <a:rPr lang="en-GB" b="1" dirty="0" smtClean="0">
                  <a:solidFill>
                    <a:srgbClr val="090608"/>
                  </a:solidFill>
                  <a:latin typeface="Algerian" charset="0"/>
                  <a:ea typeface="Times New Roman" charset="0"/>
                </a:rPr>
                <a:t> </a:t>
              </a:r>
              <a:r>
                <a:rPr lang="en-GB" b="1" dirty="0" err="1" smtClean="0">
                  <a:solidFill>
                    <a:srgbClr val="090608"/>
                  </a:solidFill>
                  <a:latin typeface="Algerian" charset="0"/>
                  <a:ea typeface="Times New Roman" charset="0"/>
                </a:rPr>
                <a:t>contre</a:t>
              </a:r>
              <a:r>
                <a:rPr lang="en-GB" b="1" dirty="0" smtClean="0">
                  <a:solidFill>
                    <a:srgbClr val="090608"/>
                  </a:solidFill>
                  <a:latin typeface="Algerian" charset="0"/>
                  <a:ea typeface="Times New Roman" charset="0"/>
                </a:rPr>
                <a:t> </a:t>
              </a:r>
              <a:r>
                <a:rPr lang="en-GB" b="1" dirty="0" err="1" smtClean="0">
                  <a:solidFill>
                    <a:srgbClr val="090608"/>
                  </a:solidFill>
                  <a:latin typeface="Algerian" charset="0"/>
                  <a:ea typeface="Times New Roman" charset="0"/>
                </a:rPr>
                <a:t>Hôpital</a:t>
              </a:r>
              <a:r>
                <a:rPr lang="en-GB" b="1" dirty="0" smtClean="0">
                  <a:solidFill>
                    <a:srgbClr val="090608"/>
                  </a:solidFill>
                  <a:latin typeface="Algerian" charset="0"/>
                  <a:ea typeface="Times New Roman" charset="0"/>
                </a:rPr>
                <a:t> : </a:t>
              </a:r>
              <a:r>
                <a:rPr lang="en-GB" b="1" dirty="0" err="1" smtClean="0">
                  <a:solidFill>
                    <a:srgbClr val="090608"/>
                  </a:solidFill>
                  <a:latin typeface="Algerian" charset="0"/>
                  <a:ea typeface="Times New Roman" charset="0"/>
                </a:rPr>
                <a:t>Coût</a:t>
              </a:r>
              <a:r>
                <a:rPr lang="en-GB" b="1" dirty="0" smtClean="0">
                  <a:solidFill>
                    <a:srgbClr val="090608"/>
                  </a:solidFill>
                  <a:latin typeface="Algerian" charset="0"/>
                  <a:ea typeface="Times New Roman" charset="0"/>
                </a:rPr>
                <a:t> Social</a:t>
              </a:r>
            </a:p>
            <a:p>
              <a:endParaRPr lang="fr-FR" dirty="0"/>
            </a:p>
          </p:txBody>
        </p:sp>
      </p:grpSp>
      <p:sp>
        <p:nvSpPr>
          <p:cNvPr id="19" name="ZoneTexte 18"/>
          <p:cNvSpPr txBox="1"/>
          <p:nvPr/>
        </p:nvSpPr>
        <p:spPr>
          <a:xfrm>
            <a:off x="715316" y="6584264"/>
            <a:ext cx="184666" cy="307777"/>
          </a:xfrm>
          <a:prstGeom prst="rect">
            <a:avLst/>
          </a:prstGeom>
          <a:noFill/>
        </p:spPr>
        <p:txBody>
          <a:bodyPr wrap="none" rtlCol="0">
            <a:spAutoFit/>
          </a:bodyPr>
          <a:lstStyle/>
          <a:p>
            <a:endParaRPr lang="fr-FR" sz="1400" dirty="0" smtClean="0">
              <a:latin typeface="Arial"/>
              <a:cs typeface="Arial"/>
            </a:endParaRPr>
          </a:p>
        </p:txBody>
      </p:sp>
      <p:sp>
        <p:nvSpPr>
          <p:cNvPr id="20" name="ZoneTexte 19"/>
          <p:cNvSpPr txBox="1"/>
          <p:nvPr/>
        </p:nvSpPr>
        <p:spPr>
          <a:xfrm>
            <a:off x="152400" y="5836384"/>
            <a:ext cx="8991600" cy="1454244"/>
          </a:xfrm>
          <a:prstGeom prst="rect">
            <a:avLst/>
          </a:prstGeom>
          <a:noFill/>
        </p:spPr>
        <p:txBody>
          <a:bodyPr wrap="square" rtlCol="0">
            <a:spAutoFit/>
          </a:bodyPr>
          <a:lstStyle/>
          <a:p>
            <a:r>
              <a:rPr lang="fr-FR" sz="1400" dirty="0" smtClean="0">
                <a:latin typeface="Arial"/>
                <a:cs typeface="Arial"/>
              </a:rPr>
              <a:t>Des enquêtes internationales estiment, pour chaque personne autiste, </a:t>
            </a:r>
            <a:r>
              <a:rPr lang="fr-FR" sz="1400" b="1" dirty="0" smtClean="0">
                <a:latin typeface="Arial"/>
                <a:cs typeface="Arial"/>
              </a:rPr>
              <a:t>le surcoût du </a:t>
            </a:r>
            <a:r>
              <a:rPr lang="fr-FR" sz="1400" b="1" dirty="0" err="1" smtClean="0">
                <a:latin typeface="Arial"/>
                <a:cs typeface="Arial"/>
              </a:rPr>
              <a:t>sur-handicap</a:t>
            </a:r>
            <a:r>
              <a:rPr lang="fr-FR" sz="1400" b="1" dirty="0" smtClean="0">
                <a:latin typeface="Arial"/>
                <a:cs typeface="Arial"/>
              </a:rPr>
              <a:t> engendré </a:t>
            </a:r>
          </a:p>
          <a:p>
            <a:r>
              <a:rPr lang="fr-FR" sz="1400" b="1" dirty="0" smtClean="0">
                <a:latin typeface="Arial"/>
                <a:cs typeface="Arial"/>
              </a:rPr>
              <a:t>par la </a:t>
            </a:r>
            <a:r>
              <a:rPr lang="fr-FR" sz="1400" b="1" dirty="0" err="1" smtClean="0">
                <a:latin typeface="Arial"/>
                <a:cs typeface="Arial"/>
              </a:rPr>
              <a:t>non-éducation</a:t>
            </a:r>
            <a:r>
              <a:rPr lang="fr-FR" sz="1400" b="1" dirty="0" smtClean="0">
                <a:latin typeface="Arial"/>
                <a:cs typeface="Arial"/>
              </a:rPr>
              <a:t>, à un million d’Euros</a:t>
            </a:r>
            <a:r>
              <a:rPr lang="fr-FR" sz="1400" dirty="0" smtClean="0">
                <a:latin typeface="Arial"/>
                <a:cs typeface="Arial"/>
              </a:rPr>
              <a:t>, entre 3 ans et 53 ans.</a:t>
            </a:r>
          </a:p>
          <a:p>
            <a:endParaRPr lang="en-GB" sz="1400" dirty="0" smtClean="0">
              <a:latin typeface="Arial"/>
              <a:cs typeface="Arial"/>
            </a:endParaRPr>
          </a:p>
          <a:p>
            <a:r>
              <a:rPr lang="fr-FR" sz="1050" dirty="0" smtClean="0">
                <a:latin typeface="Arial"/>
                <a:cs typeface="Arial"/>
              </a:rPr>
              <a:t>http://australiancentreforautismservices.com.au/wordpress/wp-content/uploads/2008/11/cost-benefit-analysis-of-early-behavioral-intervention.pdf</a:t>
            </a:r>
            <a:r>
              <a:rPr lang="en-GB" sz="1050" dirty="0" smtClean="0">
                <a:latin typeface="Arial"/>
                <a:cs typeface="Arial"/>
              </a:rPr>
              <a:t> </a:t>
            </a:r>
            <a:endParaRPr lang="fr-FR" sz="1050" dirty="0" smtClean="0">
              <a:latin typeface="Arial"/>
              <a:cs typeface="Arial"/>
            </a:endParaRPr>
          </a:p>
          <a:p>
            <a:endParaRPr lang="fr-FR" dirty="0" smtClean="0"/>
          </a:p>
          <a:p>
            <a:endParaRPr lang="fr-FR" dirty="0"/>
          </a:p>
        </p:txBody>
      </p:sp>
    </p:spTree>
    <p:extLst>
      <p:ext uri="{BB962C8B-B14F-4D97-AF65-F5344CB8AC3E}">
        <p14:creationId xmlns:p14="http://schemas.microsoft.com/office/powerpoint/2010/main" val="3936920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4648200"/>
            <a:ext cx="8686800" cy="1905000"/>
          </a:xfrm>
          <a:prstGeom prst="rect">
            <a:avLst/>
          </a:prstGeom>
          <a:solidFill>
            <a:srgbClr val="FFFFFF"/>
          </a:solidFill>
          <a:ln>
            <a:solidFill>
              <a:srgbClr val="4A45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228600" y="304800"/>
            <a:ext cx="8839200" cy="6647974"/>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MAIS !</a:t>
            </a:r>
          </a:p>
          <a:p>
            <a:endParaRPr lang="fr-FR" sz="1400" dirty="0" smtClean="0">
              <a:latin typeface="Arial"/>
              <a:cs typeface="Arial"/>
            </a:endParaRPr>
          </a:p>
          <a:p>
            <a:r>
              <a:rPr lang="fr-FR" sz="1400" b="1" dirty="0" smtClean="0">
                <a:latin typeface="Arial"/>
                <a:cs typeface="Arial"/>
              </a:rPr>
              <a:t>La générosité des Français n’existe pas à l’égard de la cause.</a:t>
            </a:r>
          </a:p>
          <a:p>
            <a:endParaRPr lang="fr-FR" sz="1400" b="1" dirty="0" smtClean="0">
              <a:latin typeface="Arial"/>
              <a:cs typeface="Arial"/>
            </a:endParaRPr>
          </a:p>
          <a:p>
            <a:r>
              <a:rPr lang="fr-FR" sz="1400" dirty="0" smtClean="0">
                <a:latin typeface="Arial"/>
                <a:cs typeface="Arial"/>
              </a:rPr>
              <a:t>Le grand public ne sait pas ce que recouvre cette pathologie et s’en désintéresse.</a:t>
            </a:r>
          </a:p>
          <a:p>
            <a:r>
              <a:rPr lang="fr-FR" sz="1400" dirty="0" smtClean="0">
                <a:latin typeface="Arial"/>
                <a:cs typeface="Arial"/>
              </a:rPr>
              <a:t>Notamment, 85% des Français sous-estiment le nombre d’individus touchés par l’autisme </a:t>
            </a:r>
            <a:r>
              <a:rPr lang="fr-FR" sz="1400" i="1" dirty="0" smtClean="0">
                <a:latin typeface="Arial"/>
                <a:cs typeface="Arial"/>
              </a:rPr>
              <a:t>(Voir l’Enquête d’opinion, Institut </a:t>
            </a:r>
            <a:r>
              <a:rPr lang="fr-FR" sz="1400" i="1" dirty="0" err="1" smtClean="0">
                <a:latin typeface="Arial"/>
                <a:cs typeface="Arial"/>
              </a:rPr>
              <a:t>OpinionWay</a:t>
            </a:r>
            <a:r>
              <a:rPr lang="fr-FR" sz="1400" i="1" dirty="0" smtClean="0">
                <a:latin typeface="Arial"/>
                <a:cs typeface="Arial"/>
              </a:rPr>
              <a:t> : </a:t>
            </a:r>
            <a:r>
              <a:rPr lang="fr-FR" sz="1400" b="1" i="1" dirty="0" smtClean="0">
                <a:latin typeface="Arial"/>
                <a:cs typeface="Arial"/>
              </a:rPr>
              <a:t>« Les français et l’Autisme : Persistance de préjugés »</a:t>
            </a:r>
            <a:r>
              <a:rPr lang="fr-FR" sz="1400" i="1" dirty="0" smtClean="0">
                <a:latin typeface="Arial"/>
                <a:cs typeface="Arial"/>
              </a:rPr>
              <a:t>)</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Dans le baromètre de la générosité de la Fondation de France, l’autisme ne figure toujours pas.</a:t>
            </a:r>
          </a:p>
          <a:p>
            <a:endParaRPr lang="fr-FR" sz="1400" dirty="0" smtClean="0">
              <a:latin typeface="Arial"/>
              <a:cs typeface="Arial"/>
            </a:endParaRPr>
          </a:p>
          <a:p>
            <a:r>
              <a:rPr lang="fr-FR" sz="1400" b="1" dirty="0" smtClean="0">
                <a:latin typeface="Arial"/>
                <a:cs typeface="Arial"/>
              </a:rPr>
              <a:t>Les medias se mettent à relayer plus fortement le sujet mais cette tendance doit encore s’intensifier.</a:t>
            </a: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endParaRPr lang="fr-FR" sz="1400" b="1" dirty="0" smtClean="0">
              <a:latin typeface="Arial"/>
              <a:cs typeface="Arial"/>
            </a:endParaRPr>
          </a:p>
          <a:p>
            <a:r>
              <a:rPr lang="fr-FR" sz="1400" b="1" dirty="0" smtClean="0">
                <a:latin typeface="Arial"/>
                <a:cs typeface="Arial"/>
              </a:rPr>
              <a:t>Contact presse :</a:t>
            </a:r>
          </a:p>
          <a:p>
            <a:r>
              <a:rPr lang="fr-FR" sz="1600" dirty="0" smtClean="0">
                <a:latin typeface="Arial"/>
                <a:cs typeface="Arial"/>
              </a:rPr>
              <a:t>DIALOGUE-AUTISME</a:t>
            </a:r>
          </a:p>
          <a:p>
            <a:r>
              <a:rPr lang="fr-FR" sz="1600" dirty="0" smtClean="0">
                <a:latin typeface="Arial"/>
                <a:cs typeface="Arial"/>
              </a:rPr>
              <a:t>Mme </a:t>
            </a:r>
            <a:r>
              <a:rPr lang="fr-FR" sz="1600" smtClean="0">
                <a:latin typeface="Arial"/>
                <a:cs typeface="Arial"/>
              </a:rPr>
              <a:t>Jacqueline Mansourian-Robert,   06 23 13 15 83 et 06 03 35 04 85</a:t>
            </a:r>
            <a:endParaRPr lang="fr-FR" sz="1600" dirty="0" smtClean="0">
              <a:latin typeface="Arial"/>
              <a:cs typeface="Arial"/>
            </a:endParaRPr>
          </a:p>
          <a:p>
            <a:r>
              <a:rPr lang="fr-FR" sz="1600" dirty="0" smtClean="0">
                <a:latin typeface="Arial"/>
                <a:cs typeface="Arial"/>
              </a:rPr>
              <a:t>BP 248</a:t>
            </a:r>
          </a:p>
          <a:p>
            <a:r>
              <a:rPr lang="fr-FR" sz="1600" dirty="0" smtClean="0">
                <a:latin typeface="Arial"/>
                <a:cs typeface="Arial"/>
              </a:rPr>
              <a:t>45162 Olivet cedex</a:t>
            </a:r>
          </a:p>
          <a:p>
            <a:r>
              <a:rPr lang="fr-FR" sz="1600" dirty="0" smtClean="0">
                <a:latin typeface="Arial"/>
                <a:cs typeface="Arial"/>
                <a:hlinkClick r:id="rId3"/>
              </a:rPr>
              <a:t>dialogue-autisme@voila.fr</a:t>
            </a:r>
            <a:endParaRPr lang="fr-FR" sz="1600" dirty="0" smtClean="0">
              <a:latin typeface="Arial"/>
              <a:cs typeface="Arial"/>
            </a:endParaRPr>
          </a:p>
          <a:p>
            <a:r>
              <a:rPr lang="fr-FR" sz="1600" dirty="0" smtClean="0">
                <a:latin typeface="Arial"/>
                <a:cs typeface="Arial"/>
                <a:hlinkClick r:id="rId4"/>
              </a:rPr>
              <a:t>www.dialogueautisme.com</a:t>
            </a:r>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7017305"/>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b="1" dirty="0" smtClean="0">
              <a:latin typeface="Arial"/>
              <a:cs typeface="Arial"/>
            </a:endParaRPr>
          </a:p>
          <a:p>
            <a:endParaRPr lang="en-GB" sz="1600" dirty="0" smtClean="0">
              <a:latin typeface="Arial"/>
              <a:cs typeface="Arial"/>
            </a:endParaRPr>
          </a:p>
          <a:p>
            <a:r>
              <a:rPr lang="fr-FR" sz="1400" b="1" dirty="0" smtClean="0">
                <a:latin typeface="Arial"/>
                <a:cs typeface="Arial"/>
              </a:rPr>
              <a:t>L’autisme, en France est une bombe prête à exploser.</a:t>
            </a:r>
          </a:p>
          <a:p>
            <a:endParaRPr lang="fr-FR" sz="1400" b="1" dirty="0" smtClean="0">
              <a:latin typeface="Arial"/>
              <a:cs typeface="Arial"/>
            </a:endParaRPr>
          </a:p>
          <a:p>
            <a:r>
              <a:rPr lang="fr-FR" sz="1400" dirty="0" smtClean="0">
                <a:latin typeface="Arial"/>
                <a:cs typeface="Arial"/>
              </a:rPr>
              <a:t>Et les pouvoirs publics semblent ne pas se rendre compte de la menace…</a:t>
            </a:r>
          </a:p>
          <a:p>
            <a:endParaRPr lang="fr-FR" sz="1400" dirty="0" smtClean="0">
              <a:latin typeface="Arial"/>
              <a:cs typeface="Arial"/>
            </a:endParaRPr>
          </a:p>
          <a:p>
            <a:r>
              <a:rPr lang="fr-FR" sz="1400" dirty="0" smtClean="0">
                <a:latin typeface="Arial"/>
                <a:cs typeface="Arial"/>
              </a:rPr>
              <a:t>	</a:t>
            </a:r>
            <a:r>
              <a:rPr lang="fr-FR" sz="1400" b="1" dirty="0" smtClean="0">
                <a:latin typeface="Arial"/>
                <a:cs typeface="Arial"/>
              </a:rPr>
              <a:t>Eléments de prévalence :</a:t>
            </a:r>
          </a:p>
          <a:p>
            <a:endParaRPr lang="fr-FR" sz="1400" dirty="0" smtClean="0">
              <a:latin typeface="Arial"/>
              <a:cs typeface="Arial"/>
            </a:endParaRPr>
          </a:p>
          <a:p>
            <a:pPr>
              <a:buFont typeface="Arial"/>
              <a:buChar char="•"/>
            </a:pPr>
            <a:r>
              <a:rPr lang="fr-FR" sz="1400" dirty="0" smtClean="0">
                <a:latin typeface="Arial"/>
                <a:cs typeface="Arial"/>
              </a:rPr>
              <a:t> La Haute Autorité Sanitaire reconnaît un taux de prévalence de 1 sur 150, mais dans la plupart des pays du monde, le taux est de 1 sur 100.</a:t>
            </a:r>
          </a:p>
          <a:p>
            <a:r>
              <a:rPr lang="fr-FR" sz="1400" dirty="0" smtClean="0">
                <a:latin typeface="Arial"/>
                <a:cs typeface="Arial"/>
              </a:rPr>
              <a:t>Ce taux était de de 1/2000 naissances en 1960</a:t>
            </a:r>
            <a:r>
              <a:rPr lang="fr-FR" sz="1400" i="1" dirty="0" smtClean="0"/>
              <a:t>(1)</a:t>
            </a:r>
            <a:r>
              <a:rPr lang="fr-FR" sz="1400" dirty="0" smtClean="0">
                <a:latin typeface="Arial"/>
                <a:cs typeface="Arial"/>
              </a:rPr>
              <a:t> .</a:t>
            </a:r>
          </a:p>
          <a:p>
            <a:endParaRPr lang="fr-FR" sz="1400" dirty="0" smtClean="0">
              <a:latin typeface="Arial"/>
              <a:cs typeface="Arial"/>
            </a:endParaRPr>
          </a:p>
          <a:p>
            <a:pPr>
              <a:buFont typeface="Arial"/>
              <a:buChar char="•"/>
            </a:pPr>
            <a:r>
              <a:rPr lang="fr-FR" sz="1400" dirty="0" smtClean="0">
                <a:latin typeface="Arial"/>
                <a:cs typeface="Arial"/>
              </a:rPr>
              <a:t> On évalue à 440 000 le nombre de personnes autistes en France, soit l’équivalent de la ville de Lyon,         et 67 millions dans le monde</a:t>
            </a:r>
            <a:r>
              <a:rPr lang="fr-FR" sz="1400" i="1" dirty="0" smtClean="0"/>
              <a:t>(2)</a:t>
            </a:r>
            <a:r>
              <a:rPr lang="fr-FR" sz="1400" dirty="0" smtClean="0">
                <a:latin typeface="Arial"/>
                <a:cs typeface="Arial"/>
              </a:rPr>
              <a:t>.</a:t>
            </a:r>
          </a:p>
          <a:p>
            <a:pPr>
              <a:buFont typeface="Arial"/>
              <a:buChar char="•"/>
            </a:pPr>
            <a:endParaRPr lang="fr-FR" sz="1400" dirty="0" smtClean="0">
              <a:latin typeface="Arial"/>
              <a:cs typeface="Arial"/>
            </a:endParaRPr>
          </a:p>
          <a:p>
            <a:pPr>
              <a:buFont typeface="Arial"/>
              <a:buChar char="•"/>
            </a:pPr>
            <a:r>
              <a:rPr lang="fr-FR" sz="1400" dirty="0" smtClean="0">
                <a:latin typeface="Arial"/>
                <a:cs typeface="Arial"/>
              </a:rPr>
              <a:t> Mme Marie-Arlette </a:t>
            </a:r>
            <a:r>
              <a:rPr lang="fr-FR" sz="1400" dirty="0" err="1" smtClean="0">
                <a:latin typeface="Arial"/>
                <a:cs typeface="Arial"/>
              </a:rPr>
              <a:t>Carlotti</a:t>
            </a:r>
            <a:r>
              <a:rPr lang="fr-FR" sz="1400" dirty="0" smtClean="0">
                <a:latin typeface="Arial"/>
                <a:cs typeface="Arial"/>
              </a:rPr>
              <a:t>, Ministre déléguée auprès de la ministre des Affaires sociales et de la Santé, chargée des Personnes handicapées et de la Lutte contre l'exclusion, évalue quant à elle dans un article paru le 18/07/2012 (</a:t>
            </a:r>
            <a:r>
              <a:rPr lang="fr-FR" sz="1400" dirty="0" smtClean="0">
                <a:latin typeface="Arial"/>
                <a:cs typeface="Arial"/>
                <a:hlinkClick r:id="rId3"/>
              </a:rPr>
              <a:t>http://sante.lefigaro.fr</a:t>
            </a:r>
            <a:r>
              <a:rPr lang="fr-FR" sz="1400" dirty="0" smtClean="0">
                <a:latin typeface="Arial"/>
                <a:cs typeface="Arial"/>
              </a:rPr>
              <a:t>) à 600 000 personnes le nombre de personnes autistes, soit 1 personne sur 100 en France et près d’1 400 000 personnes directement concernées dans leurs foyers. </a:t>
            </a:r>
          </a:p>
          <a:p>
            <a:pPr>
              <a:buFont typeface="Arial"/>
              <a:buChar char="•"/>
            </a:pPr>
            <a:endParaRPr lang="fr-FR" sz="1400" dirty="0" smtClean="0">
              <a:latin typeface="Arial"/>
              <a:cs typeface="Arial"/>
            </a:endParaRPr>
          </a:p>
          <a:p>
            <a:pPr>
              <a:buFont typeface="Arial"/>
              <a:buChar char="•"/>
            </a:pPr>
            <a:r>
              <a:rPr lang="fr-FR" sz="1400" dirty="0" smtClean="0">
                <a:latin typeface="Arial"/>
                <a:cs typeface="Arial"/>
              </a:rPr>
              <a:t> Selon le Secrétaire général de l’ONU, Ban </a:t>
            </a:r>
            <a:r>
              <a:rPr lang="fr-FR" sz="1400" dirty="0" err="1" smtClean="0">
                <a:latin typeface="Arial"/>
                <a:cs typeface="Arial"/>
              </a:rPr>
              <a:t>Ki-moon</a:t>
            </a:r>
            <a:r>
              <a:rPr lang="fr-FR" sz="1400" dirty="0" smtClean="0">
                <a:latin typeface="Arial"/>
                <a:cs typeface="Arial"/>
              </a:rPr>
              <a:t> :</a:t>
            </a:r>
          </a:p>
          <a:p>
            <a:r>
              <a:rPr lang="fr-FR" sz="1400" i="1" dirty="0" smtClean="0">
                <a:latin typeface="Arial"/>
                <a:cs typeface="Arial"/>
              </a:rPr>
              <a:t>« De tous les troubles graves de développement, il est celui qui connaît la plus rapide expansion dans le monde. Cette année, le nombre de cas d’autisme diagnostiqués chez des enfants sera supérieur aux diagnostics de diabète, de cancer et de SIDA additionnés ».</a:t>
            </a:r>
            <a:endParaRPr lang="fr-FR" sz="1600" dirty="0" smtClean="0">
              <a:latin typeface="Arial"/>
              <a:cs typeface="Arial"/>
            </a:endParaRPr>
          </a:p>
          <a:p>
            <a:endParaRPr lang="fr-FR" sz="1600" dirty="0" smtClean="0">
              <a:latin typeface="Arial"/>
              <a:cs typeface="Arial"/>
            </a:endParaRPr>
          </a:p>
          <a:p>
            <a:pPr>
              <a:buFont typeface="Arial"/>
              <a:buChar char="•"/>
            </a:pPr>
            <a:endParaRPr lang="fr-FR" sz="1600" dirty="0" smtClean="0">
              <a:latin typeface="Arial"/>
              <a:cs typeface="Arial"/>
            </a:endParaRPr>
          </a:p>
          <a:p>
            <a:r>
              <a:rPr lang="fr-FR" sz="1400" i="1" dirty="0" smtClean="0"/>
              <a:t>(1) Source HAS - (2) Source ONU</a:t>
            </a:r>
            <a:endParaRPr lang="fr-FR" sz="1400" dirty="0" smtClean="0">
              <a:latin typeface="Arial"/>
              <a:cs typeface="Arial"/>
            </a:endParaRP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7602079"/>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en-GB" sz="1600" dirty="0" smtClean="0">
              <a:latin typeface="Arial"/>
              <a:cs typeface="Arial"/>
            </a:endParaRPr>
          </a:p>
          <a:p>
            <a:endParaRPr lang="fr-FR" sz="1400" i="1" dirty="0" smtClean="0">
              <a:latin typeface="Arial"/>
              <a:cs typeface="Arial"/>
            </a:endParaRPr>
          </a:p>
          <a:p>
            <a:r>
              <a:rPr lang="fr-FR" sz="1400" dirty="0" smtClean="0">
                <a:latin typeface="Arial"/>
                <a:cs typeface="Arial"/>
              </a:rPr>
              <a:t>L’enjeu immédiat n’est pas de savoir pourquoi il y a une bombe. </a:t>
            </a:r>
          </a:p>
          <a:p>
            <a:r>
              <a:rPr lang="fr-FR" sz="1400" dirty="0" smtClean="0">
                <a:latin typeface="Arial"/>
                <a:cs typeface="Arial"/>
              </a:rPr>
              <a:t>L’urgence, c’est de la désamorcer. </a:t>
            </a:r>
          </a:p>
          <a:p>
            <a:r>
              <a:rPr lang="fr-FR" sz="1400" dirty="0" smtClean="0">
                <a:latin typeface="Arial"/>
                <a:cs typeface="Arial"/>
              </a:rPr>
              <a:t>Le temps n’est plus à la réflexion, mais bien à l’action.</a:t>
            </a:r>
          </a:p>
          <a:p>
            <a:endParaRPr lang="fr-FR" sz="1400" dirty="0" smtClean="0">
              <a:latin typeface="Arial"/>
              <a:cs typeface="Arial"/>
            </a:endParaRPr>
          </a:p>
          <a:p>
            <a:r>
              <a:rPr lang="fr-FR" sz="1400" dirty="0" smtClean="0">
                <a:latin typeface="Arial"/>
                <a:cs typeface="Arial"/>
              </a:rPr>
              <a:t>Or, il est possible de </a:t>
            </a:r>
            <a:r>
              <a:rPr lang="fr-FR" sz="1400" dirty="0" smtClean="0">
                <a:solidFill>
                  <a:srgbClr val="000000"/>
                </a:solidFill>
                <a:latin typeface="Arial"/>
                <a:cs typeface="Arial"/>
              </a:rPr>
              <a:t>prendre enfin le problème à bras-le-corps grâce à </a:t>
            </a:r>
            <a:r>
              <a:rPr lang="fr-FR" sz="1400" dirty="0" smtClean="0">
                <a:latin typeface="Arial"/>
                <a:cs typeface="Arial"/>
              </a:rPr>
              <a:t>une </a:t>
            </a:r>
            <a:r>
              <a:rPr lang="fr-FR" sz="1400" dirty="0" smtClean="0">
                <a:solidFill>
                  <a:srgbClr val="000000"/>
                </a:solidFill>
                <a:latin typeface="Arial"/>
                <a:cs typeface="Arial"/>
              </a:rPr>
              <a:t>première démarche essentielle : </a:t>
            </a:r>
          </a:p>
          <a:p>
            <a:endParaRPr lang="fr-FR" sz="1400" b="1" i="1" dirty="0" smtClean="0">
              <a:latin typeface="Arial"/>
              <a:cs typeface="Arial"/>
            </a:endParaRPr>
          </a:p>
          <a:p>
            <a:r>
              <a:rPr lang="fr-FR" sz="1400" dirty="0" smtClean="0">
                <a:latin typeface="Arial"/>
                <a:cs typeface="Arial"/>
              </a:rPr>
              <a:t>	</a:t>
            </a:r>
            <a:r>
              <a:rPr lang="fr-FR" sz="1400" b="1" dirty="0" smtClean="0">
                <a:latin typeface="Arial"/>
                <a:cs typeface="Arial"/>
              </a:rPr>
              <a:t>Le </a:t>
            </a:r>
            <a:r>
              <a:rPr lang="fr-FR" sz="1400" b="1" dirty="0">
                <a:latin typeface="Arial"/>
                <a:cs typeface="Arial"/>
              </a:rPr>
              <a:t>d</a:t>
            </a:r>
            <a:r>
              <a:rPr lang="fr-FR" sz="1400" b="1" dirty="0" smtClean="0">
                <a:latin typeface="Arial"/>
                <a:cs typeface="Arial"/>
              </a:rPr>
              <a:t>épistage précoce :</a:t>
            </a:r>
          </a:p>
          <a:p>
            <a:endParaRPr lang="fr-FR" sz="1400" b="1" dirty="0" smtClean="0">
              <a:latin typeface="Arial"/>
              <a:cs typeface="Arial"/>
            </a:endParaRPr>
          </a:p>
          <a:p>
            <a:r>
              <a:rPr lang="fr-FR" sz="1400" dirty="0" smtClean="0">
                <a:latin typeface="Arial"/>
                <a:cs typeface="Arial"/>
              </a:rPr>
              <a:t>c’est prendre le problème à la source.</a:t>
            </a:r>
          </a:p>
          <a:p>
            <a:endParaRPr lang="fr-FR" sz="1400" b="1" dirty="0" smtClean="0">
              <a:latin typeface="Arial"/>
              <a:cs typeface="Arial"/>
            </a:endParaRPr>
          </a:p>
          <a:p>
            <a:r>
              <a:rPr lang="fr-FR" sz="1400" dirty="0" smtClean="0">
                <a:latin typeface="Arial"/>
                <a:cs typeface="Arial"/>
              </a:rPr>
              <a:t>On peut repérer les premiers signes dès 12 mois et poser un diagnostic entre 2 et 3 ans.</a:t>
            </a:r>
          </a:p>
          <a:p>
            <a:r>
              <a:rPr lang="fr-FR" sz="1400" dirty="0" smtClean="0">
                <a:latin typeface="Arial"/>
                <a:cs typeface="Arial"/>
              </a:rPr>
              <a:t>Mais le dépistage intervient en moyenne à 6 ans</a:t>
            </a:r>
            <a:r>
              <a:rPr lang="fr-FR" sz="1400" i="1" dirty="0" smtClean="0"/>
              <a:t>(3)</a:t>
            </a:r>
            <a:r>
              <a:rPr lang="fr-FR" sz="1400" dirty="0" smtClean="0">
                <a:latin typeface="Arial"/>
                <a:cs typeface="Arial"/>
              </a:rPr>
              <a:t> !</a:t>
            </a:r>
          </a:p>
          <a:p>
            <a:endParaRPr lang="fr-FR" sz="1400" dirty="0" smtClean="0">
              <a:latin typeface="Arial"/>
              <a:cs typeface="Arial"/>
            </a:endParaRPr>
          </a:p>
          <a:p>
            <a:r>
              <a:rPr lang="fr-FR" sz="1400" dirty="0" smtClean="0">
                <a:latin typeface="Arial"/>
                <a:cs typeface="Arial"/>
              </a:rPr>
              <a:t>On perd ainsi 3 à 4 ans d’intervention à un âge où </a:t>
            </a:r>
            <a:r>
              <a:rPr lang="fr-FR" sz="1400" b="1" dirty="0" smtClean="0">
                <a:latin typeface="Arial"/>
                <a:cs typeface="Arial"/>
              </a:rPr>
              <a:t>la plasticité cérébrale</a:t>
            </a:r>
            <a:r>
              <a:rPr lang="fr-FR" sz="1400" dirty="0" smtClean="0">
                <a:latin typeface="Arial"/>
                <a:cs typeface="Arial"/>
              </a:rPr>
              <a:t> permet encore d’accomplir d’énormes progrès.</a:t>
            </a:r>
          </a:p>
          <a:p>
            <a:pPr>
              <a:buFont typeface="Arial"/>
              <a:buChar char="•"/>
            </a:pPr>
            <a:endParaRPr lang="fr-FR" sz="1400" dirty="0" smtClean="0">
              <a:latin typeface="Arial"/>
              <a:cs typeface="Arial"/>
            </a:endParaRPr>
          </a:p>
          <a:p>
            <a:r>
              <a:rPr lang="fr-FR" sz="1400" b="1" dirty="0" smtClean="0">
                <a:solidFill>
                  <a:srgbClr val="090608"/>
                </a:solidFill>
                <a:latin typeface="Arial"/>
                <a:cs typeface="Arial"/>
              </a:rPr>
              <a:t>La plasticité cérébrale </a:t>
            </a:r>
            <a:r>
              <a:rPr lang="fr-FR" sz="1400" dirty="0" smtClean="0">
                <a:solidFill>
                  <a:srgbClr val="090608"/>
                </a:solidFill>
                <a:latin typeface="Arial"/>
                <a:cs typeface="Arial"/>
              </a:rPr>
              <a:t>permet de mobiliser les compétences de l’enfant grâce à l’intervention précoce : il est possible de développer l’attention conjointe, les interactions sociales, l’imitation…</a:t>
            </a:r>
          </a:p>
          <a:p>
            <a:endParaRPr lang="fr-FR" sz="1400" dirty="0" smtClean="0">
              <a:solidFill>
                <a:srgbClr val="090608"/>
              </a:solidFill>
              <a:latin typeface="Arial"/>
              <a:cs typeface="Arial"/>
            </a:endParaRPr>
          </a:p>
          <a:p>
            <a:r>
              <a:rPr lang="fr-FR" sz="1400" b="1" dirty="0" smtClean="0">
                <a:solidFill>
                  <a:srgbClr val="090608"/>
                </a:solidFill>
                <a:latin typeface="Arial"/>
                <a:cs typeface="Arial"/>
              </a:rPr>
              <a:t>… Et de limiter fortement les </a:t>
            </a:r>
            <a:r>
              <a:rPr lang="fr-FR" sz="1400" b="1" dirty="0" err="1" smtClean="0">
                <a:solidFill>
                  <a:srgbClr val="090608"/>
                </a:solidFill>
                <a:latin typeface="Arial"/>
                <a:cs typeface="Arial"/>
              </a:rPr>
              <a:t>surhandicaps</a:t>
            </a:r>
            <a:r>
              <a:rPr lang="fr-FR" sz="1400" b="1" dirty="0" smtClean="0">
                <a:solidFill>
                  <a:srgbClr val="090608"/>
                </a:solidFill>
                <a:latin typeface="Arial"/>
                <a:cs typeface="Arial"/>
              </a:rPr>
              <a:t>.</a:t>
            </a:r>
            <a:endParaRPr lang="fr-FR" sz="1400" b="1" i="1" dirty="0" smtClean="0">
              <a:solidFill>
                <a:srgbClr val="090608"/>
              </a:solidFill>
              <a:latin typeface="Arial"/>
              <a:cs typeface="Arial"/>
            </a:endParaRPr>
          </a:p>
          <a:p>
            <a:endParaRPr lang="fr-FR" sz="1400" i="1" dirty="0" smtClean="0">
              <a:solidFill>
                <a:srgbClr val="7F7F7F"/>
              </a:solidFill>
              <a:latin typeface="Arial"/>
              <a:cs typeface="Arial"/>
            </a:endParaRPr>
          </a:p>
          <a:p>
            <a:endParaRPr lang="fr-FR" sz="1400" i="1" dirty="0" smtClean="0">
              <a:solidFill>
                <a:srgbClr val="7F7F7F"/>
              </a:solidFill>
              <a:latin typeface="Arial"/>
              <a:cs typeface="Arial"/>
            </a:endParaRPr>
          </a:p>
          <a:p>
            <a:endParaRPr lang="fr-FR" sz="1400" i="1" dirty="0" smtClean="0">
              <a:solidFill>
                <a:srgbClr val="7F7F7F"/>
              </a:solidFill>
              <a:latin typeface="Arial"/>
              <a:cs typeface="Arial"/>
            </a:endParaRPr>
          </a:p>
          <a:p>
            <a:endParaRPr lang="fr-FR" sz="1400" i="1" dirty="0" smtClean="0">
              <a:solidFill>
                <a:srgbClr val="7F7F7F"/>
              </a:solidFill>
              <a:latin typeface="Arial"/>
              <a:cs typeface="Arial"/>
            </a:endParaRPr>
          </a:p>
          <a:p>
            <a:endParaRPr lang="fr-FR" sz="1400" i="1" dirty="0" smtClean="0">
              <a:solidFill>
                <a:srgbClr val="7F7F7F"/>
              </a:solidFill>
              <a:latin typeface="Arial"/>
              <a:cs typeface="Arial"/>
            </a:endParaRPr>
          </a:p>
          <a:p>
            <a:r>
              <a:rPr lang="fr-FR" sz="1400" i="1" dirty="0" smtClean="0"/>
              <a:t>(3) Source Livre Blanc d’Autisme France</a:t>
            </a:r>
            <a:endParaRPr lang="fr-FR" sz="1400"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3262432"/>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r>
              <a:rPr lang="fr-FR" sz="1600" b="1" dirty="0" smtClean="0">
                <a:latin typeface="Arial"/>
                <a:cs typeface="Arial"/>
              </a:rPr>
              <a:t>	</a:t>
            </a:r>
            <a:r>
              <a:rPr lang="fr-FR" sz="1400" b="1" dirty="0" smtClean="0">
                <a:latin typeface="Arial"/>
                <a:cs typeface="Arial"/>
              </a:rPr>
              <a:t>Le dépistage précoce :</a:t>
            </a:r>
          </a:p>
          <a:p>
            <a:endParaRPr lang="fr-FR" sz="1400" i="1" dirty="0" smtClean="0">
              <a:solidFill>
                <a:srgbClr val="000000"/>
              </a:solidFill>
              <a:latin typeface="Arial"/>
              <a:cs typeface="Arial"/>
            </a:endParaRPr>
          </a:p>
          <a:p>
            <a:r>
              <a:rPr lang="fr-FR" sz="1400" b="1" dirty="0" smtClean="0">
                <a:solidFill>
                  <a:srgbClr val="000000"/>
                </a:solidFill>
                <a:latin typeface="Arial"/>
                <a:cs typeface="Arial"/>
              </a:rPr>
              <a:t>Les outils existent…</a:t>
            </a:r>
          </a:p>
          <a:p>
            <a:endParaRPr lang="fr-FR" sz="1400" b="1" dirty="0" smtClean="0">
              <a:latin typeface="Arial"/>
              <a:cs typeface="Arial"/>
            </a:endParaRPr>
          </a:p>
          <a:p>
            <a:pPr>
              <a:buFont typeface="Arial"/>
              <a:buChar char="•"/>
            </a:pPr>
            <a:r>
              <a:rPr lang="fr-FR" sz="1400" dirty="0" smtClean="0">
                <a:latin typeface="Arial"/>
                <a:cs typeface="Arial"/>
              </a:rPr>
              <a:t> L’autisme désigne </a:t>
            </a:r>
            <a:r>
              <a:rPr lang="fr-FR" sz="1400" dirty="0" smtClean="0">
                <a:solidFill>
                  <a:srgbClr val="000000"/>
                </a:solidFill>
                <a:latin typeface="Arial"/>
                <a:cs typeface="Arial"/>
              </a:rPr>
              <a:t>une forme de Trouble du Spectre Autistique (TSA), plus communément appelée en France </a:t>
            </a:r>
            <a:r>
              <a:rPr lang="fr-FR" sz="1400" b="1" dirty="0" smtClean="0">
                <a:solidFill>
                  <a:srgbClr val="000000"/>
                </a:solidFill>
                <a:latin typeface="Arial"/>
                <a:cs typeface="Arial"/>
              </a:rPr>
              <a:t>T</a:t>
            </a:r>
            <a:r>
              <a:rPr lang="fr-FR" sz="1400" b="1" dirty="0" smtClean="0">
                <a:latin typeface="Arial"/>
                <a:cs typeface="Arial"/>
              </a:rPr>
              <a:t>roubles Envahissants du Développement </a:t>
            </a:r>
            <a:r>
              <a:rPr lang="fr-FR" sz="1400" b="1" dirty="0" smtClean="0">
                <a:solidFill>
                  <a:srgbClr val="000000"/>
                </a:solidFill>
                <a:latin typeface="Arial"/>
                <a:cs typeface="Arial"/>
              </a:rPr>
              <a:t>(TED</a:t>
            </a:r>
            <a:r>
              <a:rPr lang="fr-FR" sz="1400" b="1" dirty="0" smtClean="0">
                <a:latin typeface="Arial"/>
                <a:cs typeface="Arial"/>
              </a:rPr>
              <a:t>)</a:t>
            </a:r>
            <a:r>
              <a:rPr lang="fr-FR" sz="1400" dirty="0" smtClean="0">
                <a:latin typeface="Arial"/>
                <a:cs typeface="Arial"/>
              </a:rPr>
              <a:t>, affectant la personne dans trois domaines principaux :</a:t>
            </a:r>
          </a:p>
          <a:p>
            <a:pPr marL="342900" indent="-342900">
              <a:buAutoNum type="arabicPeriod"/>
            </a:pPr>
            <a:r>
              <a:rPr lang="fr-FR" sz="1400" dirty="0" smtClean="0">
                <a:latin typeface="Arial"/>
                <a:cs typeface="Arial"/>
              </a:rPr>
              <a:t>Anomalies de la communication verbale et/ou non verbale </a:t>
            </a:r>
          </a:p>
          <a:p>
            <a:pPr marL="342900" indent="-342900">
              <a:buAutoNum type="arabicPeriod"/>
            </a:pPr>
            <a:r>
              <a:rPr lang="fr-FR" sz="1400" dirty="0" smtClean="0">
                <a:latin typeface="Arial"/>
                <a:cs typeface="Arial"/>
              </a:rPr>
              <a:t>Anomalies des interactions sociales </a:t>
            </a:r>
          </a:p>
          <a:p>
            <a:pPr marL="342900" indent="-342900">
              <a:buAutoNum type="arabicPeriod"/>
            </a:pPr>
            <a:r>
              <a:rPr lang="fr-FR" sz="1400" dirty="0" smtClean="0">
                <a:latin typeface="Arial"/>
                <a:cs typeface="Arial"/>
              </a:rPr>
              <a:t>Centres d’intérêt restreints et stéréotypies</a:t>
            </a:r>
          </a:p>
          <a:p>
            <a:endParaRPr lang="fr-FR" sz="1600" i="1" dirty="0" smtClean="0">
              <a:solidFill>
                <a:srgbClr val="7F7F7F"/>
              </a:solidFill>
              <a:latin typeface="Arial"/>
              <a:cs typeface="Arial"/>
            </a:endParaRPr>
          </a:p>
          <a:p>
            <a:endParaRPr lang="fr-FR" sz="1600" i="1" dirty="0" smtClean="0">
              <a:solidFill>
                <a:srgbClr val="7F7F7F"/>
              </a:solidFill>
              <a:latin typeface="Arial"/>
              <a:cs typeface="Arial"/>
            </a:endParaRPr>
          </a:p>
        </p:txBody>
      </p:sp>
      <p:pic>
        <p:nvPicPr>
          <p:cNvPr id="3" name="Image 2"/>
          <p:cNvPicPr>
            <a:picLocks noChangeAspect="1"/>
          </p:cNvPicPr>
          <p:nvPr/>
        </p:nvPicPr>
        <p:blipFill>
          <a:blip r:embed="rId3"/>
          <a:stretch>
            <a:fillRect/>
          </a:stretch>
        </p:blipFill>
        <p:spPr>
          <a:xfrm>
            <a:off x="2590800" y="3036779"/>
            <a:ext cx="4267200" cy="3821221"/>
          </a:xfrm>
          <a:prstGeom prst="rect">
            <a:avLst/>
          </a:prstGeom>
          <a:ln>
            <a:solidFill>
              <a:srgbClr val="4A452A"/>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463306"/>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b="1" i="1" dirty="0" smtClean="0">
              <a:latin typeface="Arial"/>
              <a:cs typeface="Arial"/>
            </a:endParaRPr>
          </a:p>
          <a:p>
            <a:r>
              <a:rPr lang="fr-FR" sz="1600" dirty="0" smtClean="0">
                <a:latin typeface="Arial"/>
                <a:cs typeface="Arial"/>
              </a:rPr>
              <a:t>	</a:t>
            </a:r>
          </a:p>
          <a:p>
            <a:r>
              <a:rPr lang="fr-FR" sz="1600" b="1" dirty="0" smtClean="0">
                <a:latin typeface="Arial"/>
                <a:cs typeface="Arial"/>
              </a:rPr>
              <a:t>	</a:t>
            </a:r>
            <a:r>
              <a:rPr lang="fr-FR" sz="1400" b="1" dirty="0" smtClean="0">
                <a:latin typeface="Arial"/>
                <a:cs typeface="Arial"/>
              </a:rPr>
              <a:t>Le dépistage précoce :</a:t>
            </a:r>
          </a:p>
          <a:p>
            <a:endParaRPr lang="fr-FR" sz="1600" b="1" dirty="0" smtClean="0">
              <a:latin typeface="Arial"/>
              <a:cs typeface="Arial"/>
            </a:endParaRPr>
          </a:p>
          <a:p>
            <a:r>
              <a:rPr lang="fr-FR" sz="1400" b="1" dirty="0" smtClean="0">
                <a:latin typeface="Arial"/>
                <a:cs typeface="Arial"/>
              </a:rPr>
              <a:t>… </a:t>
            </a:r>
            <a:r>
              <a:rPr lang="fr-FR" sz="1400" b="1" dirty="0" smtClean="0">
                <a:solidFill>
                  <a:srgbClr val="000000"/>
                </a:solidFill>
                <a:latin typeface="Arial"/>
                <a:cs typeface="Arial"/>
              </a:rPr>
              <a:t>mais ils ne sont pas utilisés et les professionnels sont rares et peu formés.</a:t>
            </a:r>
          </a:p>
          <a:p>
            <a:endParaRPr lang="fr-FR" sz="1400" i="1" dirty="0" smtClean="0">
              <a:solidFill>
                <a:srgbClr val="000000"/>
              </a:solidFill>
              <a:latin typeface="Arial"/>
              <a:cs typeface="Arial"/>
            </a:endParaRPr>
          </a:p>
          <a:p>
            <a:pPr>
              <a:buFont typeface="Arial"/>
              <a:buChar char="•"/>
            </a:pPr>
            <a:r>
              <a:rPr lang="fr-FR" sz="1400" dirty="0" smtClean="0">
                <a:latin typeface="Arial"/>
                <a:cs typeface="Arial"/>
              </a:rPr>
              <a:t> 1 médecin sur 3 ne sait pas ce qu’est l’autisme</a:t>
            </a:r>
            <a:r>
              <a:rPr lang="fr-FR" sz="1400" i="1" dirty="0" smtClean="0"/>
              <a:t>(4)</a:t>
            </a:r>
            <a:r>
              <a:rPr lang="fr-FR" sz="1400" dirty="0" smtClean="0">
                <a:latin typeface="Arial"/>
                <a:cs typeface="Arial"/>
              </a:rPr>
              <a:t> et 1 sur 4 assimile encore le handicap à une psychose alors que la Haute Autorité de Santé le définit comme un trouble neuro-développemental</a:t>
            </a:r>
            <a:r>
              <a:rPr lang="fr-FR" sz="1400" i="1" dirty="0" smtClean="0"/>
              <a:t>(5)</a:t>
            </a:r>
            <a:r>
              <a:rPr lang="fr-FR" sz="1400" dirty="0" smtClean="0">
                <a:latin typeface="Arial"/>
                <a:cs typeface="Arial"/>
              </a:rPr>
              <a:t>.</a:t>
            </a:r>
          </a:p>
          <a:p>
            <a:pPr>
              <a:buFont typeface="Arial"/>
              <a:buChar char="•"/>
            </a:pPr>
            <a:endParaRPr lang="fr-FR" sz="1400" dirty="0" smtClean="0">
              <a:latin typeface="Arial"/>
              <a:cs typeface="Arial"/>
            </a:endParaRPr>
          </a:p>
          <a:p>
            <a:pPr>
              <a:buFont typeface="Arial"/>
              <a:buChar char="•"/>
            </a:pPr>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r>
              <a:rPr lang="fr-FR" sz="1400" i="1" dirty="0" smtClean="0"/>
              <a:t>(4) Etude </a:t>
            </a:r>
            <a:r>
              <a:rPr lang="fr-FR" sz="1400" i="1" dirty="0" err="1" smtClean="0"/>
              <a:t>OpinionWay</a:t>
            </a:r>
            <a:r>
              <a:rPr lang="fr-FR" sz="1400" i="1" dirty="0" smtClean="0"/>
              <a:t> réalisée par téléphone auprès de 200 médecins (100 médecins généralistes et 100 pédiatres) du 4 au 8 mars 2010. Echantillon constitué selon la méthode des quotas au regard du sexe, de l’âge et de la région.</a:t>
            </a:r>
          </a:p>
          <a:p>
            <a:r>
              <a:rPr lang="fr-FR" sz="1400" i="1" dirty="0" smtClean="0"/>
              <a:t>(5) Etat des connaissances, HAS / janvier 2010</a:t>
            </a:r>
            <a:endParaRPr lang="fr-FR" sz="1400" b="1" dirty="0" smtClean="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586418"/>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COMMENT ?</a:t>
            </a:r>
          </a:p>
          <a:p>
            <a:endParaRPr lang="fr-FR" sz="1400" dirty="0" smtClean="0">
              <a:latin typeface="Arial"/>
              <a:cs typeface="Arial"/>
            </a:endParaRPr>
          </a:p>
          <a:p>
            <a:r>
              <a:rPr lang="fr-FR" sz="1400" dirty="0" smtClean="0">
                <a:latin typeface="Arial"/>
                <a:cs typeface="Arial"/>
              </a:rPr>
              <a:t>Ce dépistage généralisé peut être pratiqué par tous et faciliter en amont le diagnostic.</a:t>
            </a:r>
          </a:p>
          <a:p>
            <a:endParaRPr lang="fr-FR" sz="1400" dirty="0" smtClean="0">
              <a:latin typeface="Arial"/>
              <a:cs typeface="Arial"/>
            </a:endParaRPr>
          </a:p>
          <a:p>
            <a:endParaRPr lang="fr-FR" sz="1400" dirty="0" smtClean="0">
              <a:latin typeface="Arial"/>
              <a:cs typeface="Arial"/>
            </a:endParaRPr>
          </a:p>
          <a:p>
            <a:r>
              <a:rPr lang="fr-FR" sz="1400" b="1" dirty="0" smtClean="0">
                <a:latin typeface="Arial"/>
                <a:cs typeface="Arial"/>
              </a:rPr>
              <a:t>Dépistage :</a:t>
            </a:r>
          </a:p>
          <a:p>
            <a:endParaRPr lang="fr-FR" sz="1400" b="1" dirty="0" smtClean="0">
              <a:latin typeface="Arial"/>
              <a:cs typeface="Arial"/>
            </a:endParaRPr>
          </a:p>
          <a:p>
            <a:r>
              <a:rPr lang="fr-FR" sz="1400" dirty="0" smtClean="0">
                <a:latin typeface="Arial"/>
                <a:cs typeface="Arial"/>
              </a:rPr>
              <a:t>	- par </a:t>
            </a:r>
            <a:r>
              <a:rPr lang="fr-FR" sz="1400" b="1" dirty="0" smtClean="0">
                <a:latin typeface="Arial"/>
                <a:cs typeface="Arial"/>
              </a:rPr>
              <a:t>les </a:t>
            </a:r>
            <a:r>
              <a:rPr lang="fr-FR" sz="1400" b="1" dirty="0" smtClean="0">
                <a:solidFill>
                  <a:srgbClr val="000000"/>
                </a:solidFill>
                <a:latin typeface="Arial"/>
                <a:cs typeface="Arial"/>
              </a:rPr>
              <a:t>personnels de la petite enfance</a:t>
            </a:r>
            <a:r>
              <a:rPr lang="fr-FR" sz="1400" dirty="0" smtClean="0">
                <a:solidFill>
                  <a:srgbClr val="000000"/>
                </a:solidFill>
                <a:latin typeface="Arial"/>
                <a:cs typeface="Arial"/>
              </a:rPr>
              <a:t>:</a:t>
            </a:r>
          </a:p>
          <a:p>
            <a:r>
              <a:rPr lang="fr-FR" sz="1400" dirty="0" smtClean="0">
                <a:latin typeface="Arial"/>
                <a:cs typeface="Arial"/>
              </a:rPr>
              <a:t>		. Assistantes maternelles/Auxiliaires de puériculture,</a:t>
            </a:r>
          </a:p>
          <a:p>
            <a:r>
              <a:rPr lang="fr-FR" sz="1400" dirty="0" smtClean="0">
                <a:latin typeface="Arial"/>
                <a:cs typeface="Arial"/>
              </a:rPr>
              <a:t>		. Professeurs des écoles en maternelle,…</a:t>
            </a:r>
          </a:p>
          <a:p>
            <a:endParaRPr lang="fr-FR" sz="1400" dirty="0" smtClean="0">
              <a:latin typeface="Arial"/>
              <a:cs typeface="Arial"/>
            </a:endParaRPr>
          </a:p>
          <a:p>
            <a:r>
              <a:rPr lang="fr-FR" sz="1400" dirty="0" smtClean="0">
                <a:latin typeface="Arial"/>
                <a:cs typeface="Arial"/>
              </a:rPr>
              <a:t>	- par </a:t>
            </a:r>
            <a:r>
              <a:rPr lang="fr-FR" sz="1400" b="1" dirty="0" smtClean="0">
                <a:latin typeface="Arial"/>
                <a:cs typeface="Arial"/>
              </a:rPr>
              <a:t>les parents</a:t>
            </a:r>
            <a:r>
              <a:rPr lang="fr-FR" sz="1400" dirty="0" smtClean="0">
                <a:solidFill>
                  <a:srgbClr val="000000"/>
                </a:solidFill>
                <a:latin typeface="Arial"/>
                <a:cs typeface="Arial"/>
              </a:rPr>
              <a:t>, premiers experts de leur enfant.</a:t>
            </a:r>
          </a:p>
          <a:p>
            <a:endParaRPr lang="fr-FR" sz="1400" dirty="0" smtClean="0">
              <a:solidFill>
                <a:srgbClr val="000000"/>
              </a:solidFill>
              <a:latin typeface="Arial"/>
              <a:cs typeface="Arial"/>
            </a:endParaRPr>
          </a:p>
          <a:p>
            <a:r>
              <a:rPr lang="fr-FR" sz="1400" dirty="0" smtClean="0">
                <a:solidFill>
                  <a:srgbClr val="000000"/>
                </a:solidFill>
                <a:latin typeface="Arial"/>
                <a:cs typeface="Arial"/>
              </a:rPr>
              <a:t>	</a:t>
            </a:r>
            <a:r>
              <a:rPr lang="fr-FR" sz="1400" dirty="0" smtClean="0">
                <a:latin typeface="Arial"/>
                <a:cs typeface="Arial"/>
              </a:rPr>
              <a:t>- par </a:t>
            </a:r>
            <a:r>
              <a:rPr lang="fr-FR" sz="1400" b="1" dirty="0" smtClean="0">
                <a:latin typeface="Arial"/>
                <a:cs typeface="Arial"/>
              </a:rPr>
              <a:t>les praticiens généralistes</a:t>
            </a:r>
            <a:r>
              <a:rPr lang="fr-FR" sz="1400" b="1" dirty="0" smtClean="0">
                <a:solidFill>
                  <a:srgbClr val="090608"/>
                </a:solidFill>
                <a:latin typeface="Arial"/>
                <a:cs typeface="Arial"/>
              </a:rPr>
              <a:t>, pédiatres, </a:t>
            </a:r>
            <a:r>
              <a:rPr lang="fr-FR" sz="1400" b="1" dirty="0" smtClean="0">
                <a:latin typeface="Arial"/>
                <a:cs typeface="Arial"/>
              </a:rPr>
              <a:t>médecins de PMI et de CAMSP</a:t>
            </a:r>
            <a:r>
              <a:rPr lang="fr-FR" sz="1400" dirty="0" smtClean="0">
                <a:latin typeface="Arial"/>
                <a:cs typeface="Arial"/>
              </a:rPr>
              <a:t> </a:t>
            </a:r>
          </a:p>
          <a:p>
            <a:r>
              <a:rPr lang="fr-FR" sz="1400" dirty="0" smtClean="0">
                <a:latin typeface="Arial"/>
                <a:cs typeface="Arial"/>
              </a:rPr>
              <a:t>	préalablement formés à l’autisme</a:t>
            </a:r>
          </a:p>
          <a:p>
            <a:endParaRPr lang="fr-FR" sz="1400" dirty="0" smtClean="0">
              <a:latin typeface="Arial"/>
              <a:cs typeface="Arial"/>
            </a:endParaRPr>
          </a:p>
          <a:p>
            <a:endParaRPr lang="fr-FR" sz="1400" dirty="0" smtClean="0">
              <a:latin typeface="Arial"/>
              <a:cs typeface="Arial"/>
            </a:endParaRPr>
          </a:p>
          <a:p>
            <a:r>
              <a:rPr lang="fr-FR" sz="1400" b="1" dirty="0" smtClean="0">
                <a:latin typeface="Arial"/>
                <a:cs typeface="Arial"/>
              </a:rPr>
              <a:t>Diagnostic :</a:t>
            </a:r>
          </a:p>
          <a:p>
            <a:r>
              <a:rPr lang="fr-FR" sz="1400" dirty="0" smtClean="0">
                <a:latin typeface="Arial"/>
                <a:cs typeface="Arial"/>
              </a:rPr>
              <a:t>	- par </a:t>
            </a:r>
            <a:r>
              <a:rPr lang="fr-FR" sz="1400" b="1" dirty="0" smtClean="0">
                <a:latin typeface="Arial"/>
                <a:cs typeface="Arial"/>
              </a:rPr>
              <a:t>une équipe pluridisciplinaire de proximité </a:t>
            </a:r>
            <a:r>
              <a:rPr lang="fr-FR" sz="1400" dirty="0" smtClean="0">
                <a:latin typeface="Arial"/>
                <a:cs typeface="Arial"/>
              </a:rPr>
              <a:t>formée à l’autisme.</a:t>
            </a:r>
          </a:p>
          <a:p>
            <a:pPr lvl="4"/>
            <a:endParaRPr lang="fr-FR" sz="1400" b="1" dirty="0" smtClean="0">
              <a:latin typeface="Arial"/>
              <a:cs typeface="Arial"/>
            </a:endParaRPr>
          </a:p>
          <a:p>
            <a:endParaRPr lang="fr-FR" sz="1400"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600" dirty="0" smtClean="0">
                <a:latin typeface="Arial"/>
                <a:cs typeface="Arial"/>
              </a:rPr>
              <a:t> </a:t>
            </a:r>
          </a:p>
          <a:p>
            <a:endParaRPr lang="fr-FR" sz="1600" dirty="0" smtClean="0">
              <a:latin typeface="Arial"/>
              <a:cs typeface="Arial"/>
            </a:endParaRPr>
          </a:p>
          <a:p>
            <a:endParaRPr lang="fr-FR" sz="1600" dirty="0" smtClean="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6432528"/>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600" dirty="0" smtClean="0">
              <a:latin typeface="Arial"/>
              <a:cs typeface="Arial"/>
            </a:endParaRPr>
          </a:p>
          <a:p>
            <a:r>
              <a:rPr lang="fr-FR" sz="1400" b="1" i="1" dirty="0" smtClean="0">
                <a:latin typeface="Arial"/>
                <a:cs typeface="Arial"/>
              </a:rPr>
              <a:t>POURQUOI ?</a:t>
            </a:r>
          </a:p>
          <a:p>
            <a:endParaRPr lang="fr-FR" sz="1400" dirty="0" smtClean="0">
              <a:latin typeface="Arial"/>
              <a:cs typeface="Arial"/>
            </a:endParaRPr>
          </a:p>
          <a:p>
            <a:r>
              <a:rPr lang="fr-FR" sz="1400" dirty="0" smtClean="0">
                <a:latin typeface="Arial"/>
                <a:cs typeface="Arial"/>
              </a:rPr>
              <a:t>Ce dépistage et ce diagnostic précoces et généralisés permettraient bien sûr </a:t>
            </a:r>
            <a:r>
              <a:rPr lang="fr-FR" sz="1400" dirty="0" smtClean="0">
                <a:solidFill>
                  <a:srgbClr val="000000"/>
                </a:solidFill>
                <a:latin typeface="Arial"/>
                <a:cs typeface="Arial"/>
              </a:rPr>
              <a:t>de faire avancer la connaissance de l’autisme, notamment auprès des professionnels :</a:t>
            </a:r>
          </a:p>
          <a:p>
            <a:endParaRPr lang="fr-FR" sz="1400" dirty="0" smtClean="0">
              <a:solidFill>
                <a:srgbClr val="000000"/>
              </a:solidFill>
              <a:latin typeface="Arial"/>
              <a:cs typeface="Arial"/>
            </a:endParaRPr>
          </a:p>
          <a:p>
            <a:r>
              <a:rPr lang="fr-FR" sz="1400" dirty="0" smtClean="0">
                <a:solidFill>
                  <a:srgbClr val="000000"/>
                </a:solidFill>
                <a:latin typeface="Arial"/>
                <a:cs typeface="Arial"/>
              </a:rPr>
              <a:t>	- le meilleur terrain pour mener enfin </a:t>
            </a:r>
            <a:r>
              <a:rPr lang="fr-FR" sz="1400" b="1" dirty="0" smtClean="0">
                <a:solidFill>
                  <a:srgbClr val="000000"/>
                </a:solidFill>
                <a:latin typeface="Arial"/>
                <a:cs typeface="Arial"/>
              </a:rPr>
              <a:t>une vraie étude épidémiologique </a:t>
            </a:r>
            <a:r>
              <a:rPr lang="fr-FR" sz="1400" dirty="0" smtClean="0">
                <a:latin typeface="Arial"/>
                <a:cs typeface="Arial"/>
              </a:rPr>
              <a:t>qui n’existe toujours pas.</a:t>
            </a:r>
          </a:p>
          <a:p>
            <a:endParaRPr lang="fr-FR" sz="1400" dirty="0" smtClean="0">
              <a:latin typeface="Arial"/>
              <a:cs typeface="Arial"/>
            </a:endParaRPr>
          </a:p>
          <a:p>
            <a:r>
              <a:rPr lang="fr-FR" sz="1400" dirty="0" smtClean="0">
                <a:latin typeface="Arial"/>
                <a:cs typeface="Arial"/>
              </a:rPr>
              <a:t>	- </a:t>
            </a:r>
            <a:r>
              <a:rPr lang="fr-FR" sz="1400" b="1" dirty="0" smtClean="0">
                <a:latin typeface="Arial"/>
                <a:cs typeface="Arial"/>
              </a:rPr>
              <a:t>aider la recherche</a:t>
            </a:r>
            <a:r>
              <a:rPr lang="fr-FR" sz="1400" dirty="0" smtClean="0">
                <a:latin typeface="Arial"/>
                <a:cs typeface="Arial"/>
              </a:rPr>
              <a:t> à cerner les causes réelles de </a:t>
            </a:r>
            <a:r>
              <a:rPr lang="fr-FR" sz="1400" dirty="0" smtClean="0">
                <a:solidFill>
                  <a:srgbClr val="000000"/>
                </a:solidFill>
                <a:latin typeface="Arial"/>
                <a:cs typeface="Arial"/>
              </a:rPr>
              <a:t>ce trouble développemental.</a:t>
            </a:r>
          </a:p>
          <a:p>
            <a:endParaRPr lang="fr-FR" sz="1400" dirty="0" smtClean="0">
              <a:solidFill>
                <a:srgbClr val="000000"/>
              </a:solidFill>
              <a:latin typeface="Arial"/>
              <a:cs typeface="Arial"/>
            </a:endParaRPr>
          </a:p>
          <a:p>
            <a:r>
              <a:rPr lang="fr-FR" sz="1400" dirty="0" smtClean="0">
                <a:solidFill>
                  <a:srgbClr val="000000"/>
                </a:solidFill>
                <a:latin typeface="Arial"/>
                <a:cs typeface="Arial"/>
              </a:rPr>
              <a:t>Si des pistes émergent en matière de recherche fondamentale et appliquée, </a:t>
            </a:r>
            <a:r>
              <a:rPr lang="fr-FR" sz="1400" b="1" dirty="0" smtClean="0">
                <a:solidFill>
                  <a:srgbClr val="000000"/>
                </a:solidFill>
                <a:latin typeface="Arial"/>
                <a:cs typeface="Arial"/>
              </a:rPr>
              <a:t>aucun consensus sur les axes de recherche n’existe à ce jour</a:t>
            </a:r>
            <a:r>
              <a:rPr lang="fr-FR" sz="1400" dirty="0" smtClean="0">
                <a:solidFill>
                  <a:srgbClr val="000000"/>
                </a:solidFill>
                <a:latin typeface="Arial"/>
                <a:cs typeface="Arial"/>
              </a:rPr>
              <a:t>. </a:t>
            </a:r>
          </a:p>
          <a:p>
            <a:endParaRPr lang="fr-FR" sz="1400" dirty="0" smtClean="0">
              <a:solidFill>
                <a:srgbClr val="000000"/>
              </a:solidFill>
              <a:latin typeface="Arial"/>
              <a:cs typeface="Arial"/>
            </a:endParaRPr>
          </a:p>
          <a:p>
            <a:r>
              <a:rPr lang="fr-FR" sz="1400" b="1" dirty="0" smtClean="0">
                <a:solidFill>
                  <a:srgbClr val="000000"/>
                </a:solidFill>
                <a:latin typeface="Arial"/>
                <a:cs typeface="Arial"/>
              </a:rPr>
              <a:t>L’effort financier minimum n’est par ailleurs pas consenti en France...</a:t>
            </a:r>
          </a:p>
          <a:p>
            <a:r>
              <a:rPr lang="fr-FR" sz="1400" dirty="0" smtClean="0">
                <a:solidFill>
                  <a:srgbClr val="000000"/>
                </a:solidFill>
                <a:latin typeface="Arial"/>
                <a:cs typeface="Arial"/>
              </a:rPr>
              <a:t>Si 53,3 millions d’euros par an sont mobilisés sur la recherche contre le SIDA</a:t>
            </a:r>
            <a:r>
              <a:rPr lang="fr-FR" sz="1400" i="1" dirty="0" smtClean="0"/>
              <a:t>(6)</a:t>
            </a:r>
            <a:r>
              <a:rPr lang="fr-FR" sz="1400" dirty="0" smtClean="0">
                <a:solidFill>
                  <a:srgbClr val="000000"/>
                </a:solidFill>
                <a:latin typeface="Arial"/>
                <a:cs typeface="Arial"/>
              </a:rPr>
              <a:t>, si le plan Alzheimer prévoit 200 millions d’euros sur 5 ans</a:t>
            </a:r>
            <a:r>
              <a:rPr lang="fr-FR" sz="1400" i="1" dirty="0" smtClean="0"/>
              <a:t>(7)</a:t>
            </a:r>
            <a:r>
              <a:rPr lang="fr-FR" sz="1400" dirty="0" smtClean="0">
                <a:solidFill>
                  <a:srgbClr val="000000"/>
                </a:solidFill>
                <a:latin typeface="Arial"/>
                <a:cs typeface="Arial"/>
              </a:rPr>
              <a:t>, soit 40 millions par an, le 2ème Plan Autisme prévoyait de consacrer à la recherche 7 millions d’euros sur 3 ans, soit 2,5 millions par an.</a:t>
            </a: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endParaRPr lang="fr-FR" sz="1400" dirty="0" smtClean="0">
              <a:solidFill>
                <a:srgbClr val="000000"/>
              </a:solidFill>
              <a:latin typeface="Arial"/>
              <a:cs typeface="Arial"/>
            </a:endParaRPr>
          </a:p>
          <a:p>
            <a:r>
              <a:rPr lang="fr-FR" sz="1400" i="1" dirty="0" smtClean="0"/>
              <a:t>(6) Selon l’ANR - (7) Source </a:t>
            </a:r>
            <a:r>
              <a:rPr lang="fr-FR" sz="1400" i="1" dirty="0" err="1" smtClean="0"/>
              <a:t>plan-alzheimer.gouv</a:t>
            </a:r>
            <a:endParaRPr lang="fr-FR" sz="1400" dirty="0" smtClean="0">
              <a:latin typeface="Arial"/>
              <a:cs typeface="Arial"/>
            </a:endParaRPr>
          </a:p>
          <a:p>
            <a:endParaRPr lang="fr-FR" sz="1400" dirty="0" smtClean="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4462760"/>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400" b="1" dirty="0" smtClean="0"/>
          </a:p>
          <a:p>
            <a:endParaRPr lang="fr-FR" sz="1400" b="1" dirty="0" smtClean="0">
              <a:latin typeface="Arial"/>
              <a:cs typeface="Arial"/>
            </a:endParaRPr>
          </a:p>
          <a:p>
            <a:r>
              <a:rPr lang="fr-FR" sz="1400" b="1" dirty="0" smtClean="0">
                <a:solidFill>
                  <a:srgbClr val="000000"/>
                </a:solidFill>
                <a:latin typeface="Arial"/>
                <a:cs typeface="Arial"/>
              </a:rPr>
              <a:t>La Haute Autorité Sanitaire a produit le 8 mars 2012 </a:t>
            </a:r>
            <a:r>
              <a:rPr lang="fr-FR" sz="1400" b="1" dirty="0" smtClean="0">
                <a:latin typeface="Arial"/>
                <a:cs typeface="Arial"/>
              </a:rPr>
              <a:t>des recommandations de bonnes pratiques en matière d’accompagnement</a:t>
            </a:r>
            <a:r>
              <a:rPr lang="fr-FR" sz="1400" dirty="0" smtClean="0">
                <a:latin typeface="Arial"/>
                <a:cs typeface="Arial"/>
              </a:rPr>
              <a:t> des enfants et adolescents avec autisme. </a:t>
            </a:r>
          </a:p>
          <a:p>
            <a:endParaRPr lang="fr-FR" sz="1400" dirty="0" smtClean="0">
              <a:solidFill>
                <a:srgbClr val="FF0000"/>
              </a:solidFill>
              <a:latin typeface="Arial"/>
              <a:cs typeface="Arial"/>
            </a:endParaRPr>
          </a:p>
          <a:p>
            <a:r>
              <a:rPr lang="fr-FR" sz="1400" dirty="0" smtClean="0">
                <a:solidFill>
                  <a:srgbClr val="000000"/>
                </a:solidFill>
                <a:latin typeface="Arial"/>
                <a:cs typeface="Arial"/>
              </a:rPr>
              <a:t>Le document met l’accent là encore sur </a:t>
            </a:r>
            <a:r>
              <a:rPr lang="fr-FR" sz="1400" b="1" dirty="0" smtClean="0">
                <a:solidFill>
                  <a:srgbClr val="000000"/>
                </a:solidFill>
                <a:latin typeface="Arial"/>
                <a:cs typeface="Arial"/>
              </a:rPr>
              <a:t>la nécessité et l’efficacité de l’intervention précoce</a:t>
            </a:r>
            <a:r>
              <a:rPr lang="fr-FR" sz="1400" dirty="0" smtClean="0">
                <a:solidFill>
                  <a:srgbClr val="000000"/>
                </a:solidFill>
                <a:latin typeface="Arial"/>
                <a:cs typeface="Arial"/>
              </a:rPr>
              <a:t>.</a:t>
            </a:r>
          </a:p>
          <a:p>
            <a:endParaRPr lang="fr-FR" sz="1400" dirty="0" smtClean="0">
              <a:latin typeface="Arial"/>
              <a:cs typeface="Arial"/>
            </a:endParaRPr>
          </a:p>
          <a:p>
            <a:r>
              <a:rPr lang="fr-FR" sz="1400" dirty="0" smtClean="0">
                <a:latin typeface="Arial"/>
                <a:cs typeface="Arial"/>
              </a:rPr>
              <a:t>Pour la première fois, </a:t>
            </a:r>
            <a:r>
              <a:rPr lang="fr-FR" sz="1400" b="1" dirty="0" smtClean="0">
                <a:latin typeface="Arial"/>
                <a:cs typeface="Arial"/>
              </a:rPr>
              <a:t>l’efficacité des approches éducatives, développementales et comportementales est reconnue et recommandée</a:t>
            </a:r>
            <a:r>
              <a:rPr lang="fr-FR" sz="1400" dirty="0" smtClean="0">
                <a:latin typeface="Arial"/>
                <a:cs typeface="Arial"/>
              </a:rPr>
              <a:t>, ce qui devait permettre de généraliser enfin les dispositifs adaptés comme dans la plupart des pays industrialisés.</a:t>
            </a:r>
          </a:p>
          <a:p>
            <a:endParaRPr lang="fr-FR" sz="1400" dirty="0" smtClean="0">
              <a:latin typeface="Arial"/>
              <a:cs typeface="Arial"/>
            </a:endParaRPr>
          </a:p>
          <a:p>
            <a:r>
              <a:rPr lang="fr-FR" sz="1400" dirty="0" smtClean="0">
                <a:latin typeface="Arial"/>
                <a:cs typeface="Arial"/>
              </a:rPr>
              <a:t>Les approches psychanalytiques quant à elles ne figurent pas dans les pratiques recommandées parce qu’elles n’ont jamais fait la preuve de leur efficacité. </a:t>
            </a:r>
          </a:p>
          <a:p>
            <a:endParaRPr lang="fr-FR" sz="1400" dirty="0" smtClean="0">
              <a:latin typeface="Arial"/>
              <a:cs typeface="Arial"/>
            </a:endParaRPr>
          </a:p>
          <a:p>
            <a:r>
              <a:rPr lang="fr-FR" sz="1400" dirty="0" smtClean="0">
                <a:latin typeface="Arial"/>
                <a:cs typeface="Arial"/>
              </a:rPr>
              <a:t>Une fenêtre d’espoir s’est ouverte pour toutes les familles.</a:t>
            </a:r>
          </a:p>
          <a:p>
            <a:endParaRPr lang="fr-FR" sz="1400" dirty="0" smtClean="0">
              <a:latin typeface="Arial"/>
              <a:cs typeface="Arial"/>
            </a:endParaRPr>
          </a:p>
          <a:p>
            <a:endParaRPr lang="fr-FR" sz="1400" dirty="0" smtClean="0">
              <a:latin typeface="Arial"/>
              <a:cs typeface="Arial"/>
            </a:endParaRPr>
          </a:p>
          <a:p>
            <a:r>
              <a:rPr lang="fr-FR" sz="1400" dirty="0" smtClean="0">
                <a:latin typeface="Arial"/>
                <a:cs typeface="Aria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28600" y="304800"/>
            <a:ext cx="8839200" cy="4893647"/>
          </a:xfrm>
          <a:prstGeom prst="rect">
            <a:avLst/>
          </a:prstGeom>
          <a:noFill/>
        </p:spPr>
        <p:txBody>
          <a:bodyPr wrap="square" rtlCol="0">
            <a:spAutoFit/>
          </a:bodyPr>
          <a:lstStyle/>
          <a:p>
            <a:r>
              <a:rPr lang="fr-FR" sz="1600" b="1" cap="all" dirty="0" smtClean="0">
                <a:latin typeface="Arial"/>
                <a:cs typeface="Arial"/>
              </a:rPr>
              <a:t>dossier de presse</a:t>
            </a:r>
            <a:endParaRPr lang="fr-FR" sz="1600" b="1" dirty="0" smtClean="0">
              <a:latin typeface="Arial"/>
              <a:cs typeface="Arial"/>
            </a:endParaRPr>
          </a:p>
          <a:p>
            <a:endParaRPr lang="fr-FR" sz="1600" dirty="0" smtClean="0">
              <a:latin typeface="Arial"/>
              <a:cs typeface="Arial"/>
            </a:endParaRPr>
          </a:p>
          <a:p>
            <a:endParaRPr lang="fr-FR" sz="1400" b="1" i="1" dirty="0" smtClean="0">
              <a:latin typeface="Arial"/>
              <a:cs typeface="Arial"/>
            </a:endParaRPr>
          </a:p>
          <a:p>
            <a:r>
              <a:rPr lang="fr-FR" sz="1400" b="1" i="1" dirty="0" smtClean="0">
                <a:latin typeface="Arial"/>
                <a:cs typeface="Arial"/>
              </a:rPr>
              <a:t>POURQUOI ?</a:t>
            </a:r>
          </a:p>
          <a:p>
            <a:endParaRPr lang="fr-FR" sz="1400" dirty="0" smtClean="0">
              <a:latin typeface="Arial"/>
              <a:cs typeface="Arial"/>
            </a:endParaRPr>
          </a:p>
          <a:p>
            <a:r>
              <a:rPr lang="fr-FR" sz="1400" dirty="0" smtClean="0">
                <a:latin typeface="Arial"/>
                <a:cs typeface="Arial"/>
              </a:rPr>
              <a:t>Ce </a:t>
            </a:r>
            <a:r>
              <a:rPr lang="fr-FR" sz="1400" dirty="0" smtClean="0">
                <a:solidFill>
                  <a:srgbClr val="090608"/>
                </a:solidFill>
                <a:latin typeface="Arial"/>
                <a:cs typeface="Arial"/>
              </a:rPr>
              <a:t>dépistage</a:t>
            </a:r>
            <a:r>
              <a:rPr lang="fr-FR" sz="1400" dirty="0" smtClean="0">
                <a:latin typeface="Arial"/>
                <a:cs typeface="Arial"/>
              </a:rPr>
              <a:t> précoce permettrait avant tout en effet de</a:t>
            </a:r>
            <a:r>
              <a:rPr lang="fr-FR" sz="1400" b="1" dirty="0" smtClean="0">
                <a:latin typeface="Arial"/>
                <a:cs typeface="Arial"/>
              </a:rPr>
              <a:t> mettre en place des interventions précoces adaptées. </a:t>
            </a:r>
          </a:p>
          <a:p>
            <a:endParaRPr lang="fr-FR" sz="1400" b="1" dirty="0" smtClean="0">
              <a:latin typeface="Arial"/>
              <a:cs typeface="Arial"/>
            </a:endParaRPr>
          </a:p>
          <a:p>
            <a:r>
              <a:rPr lang="fr-FR" sz="1400" b="1" dirty="0" smtClean="0">
                <a:latin typeface="Arial"/>
                <a:cs typeface="Arial"/>
              </a:rPr>
              <a:t>Les programmes d’intervention précoce n’existent quasiment pas (seule une expérimentation à l’Hôpital Robert Debré).</a:t>
            </a:r>
          </a:p>
          <a:p>
            <a:endParaRPr lang="fr-FR" sz="1400" b="1" dirty="0" smtClean="0">
              <a:latin typeface="Arial"/>
              <a:cs typeface="Arial"/>
            </a:endParaRPr>
          </a:p>
          <a:p>
            <a:r>
              <a:rPr lang="fr-FR" sz="1400" b="1" dirty="0" smtClean="0">
                <a:latin typeface="Arial"/>
                <a:cs typeface="Arial"/>
              </a:rPr>
              <a:t>Ils sont pourtant recommandés par la HAS et </a:t>
            </a:r>
            <a:r>
              <a:rPr lang="fr-FR" sz="1400" b="1" dirty="0" smtClean="0">
                <a:solidFill>
                  <a:srgbClr val="000000"/>
                </a:solidFill>
                <a:latin typeface="Arial"/>
                <a:cs typeface="Arial"/>
              </a:rPr>
              <a:t>l'Agence Nationale de l’évaluation et de la qualité des Etablissements et Services sociaux et Médico-sociaux (ANESM).</a:t>
            </a:r>
          </a:p>
          <a:p>
            <a:endParaRPr lang="fr-FR" sz="1400" b="1"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endParaRPr lang="fr-FR" sz="1400" dirty="0" smtClean="0">
              <a:latin typeface="Arial"/>
              <a:cs typeface="Arial"/>
            </a:endParaRPr>
          </a:p>
          <a:p>
            <a:r>
              <a:rPr lang="fr-FR" sz="1400" dirty="0" smtClean="0">
                <a:latin typeface="Arial"/>
                <a:cs typeface="Arial"/>
              </a:rPr>
              <a:t>	</a:t>
            </a:r>
            <a:endParaRPr lang="fr-FR" sz="1600" dirty="0" smtClean="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visdetempete">
  <a:themeElements>
    <a:clrScheme name="avisdetempete">
      <a:dk1>
        <a:srgbClr val="000000"/>
      </a:dk1>
      <a:lt1>
        <a:srgbClr val="FFFFFF"/>
      </a:lt1>
      <a:dk2>
        <a:srgbClr val="575756"/>
      </a:dk2>
      <a:lt2>
        <a:srgbClr val="EEEEEE"/>
      </a:lt2>
      <a:accent1>
        <a:srgbClr val="0080C8"/>
      </a:accent1>
      <a:accent2>
        <a:srgbClr val="E3032E"/>
      </a:accent2>
      <a:accent3>
        <a:srgbClr val="AEC90B"/>
      </a:accent3>
      <a:accent4>
        <a:srgbClr val="A570AC"/>
      </a:accent4>
      <a:accent5>
        <a:srgbClr val="F84C10"/>
      </a:accent5>
      <a:accent6>
        <a:srgbClr val="CCCCCC"/>
      </a:accent6>
      <a:hlink>
        <a:srgbClr val="0080C8"/>
      </a:hlink>
      <a:folHlink>
        <a:srgbClr val="0080C8"/>
      </a:folHlink>
    </a:clrScheme>
    <a:fontScheme name="DotYou">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avisdetempete.thmx</Template>
  <TotalTime>8970</TotalTime>
  <Words>1433</Words>
  <Application>Microsoft Office PowerPoint</Application>
  <PresentationFormat>Affichage à l'écran (4:3)</PresentationFormat>
  <Paragraphs>395</Paragraphs>
  <Slides>17</Slides>
  <Notes>17</Notes>
  <HiddenSlides>0</HiddenSlides>
  <MMClips>0</MMClips>
  <ScaleCrop>false</ScaleCrop>
  <HeadingPairs>
    <vt:vector size="4" baseType="variant">
      <vt:variant>
        <vt:lpstr>Thème</vt:lpstr>
      </vt:variant>
      <vt:variant>
        <vt:i4>2</vt:i4>
      </vt:variant>
      <vt:variant>
        <vt:lpstr>Titres des diapositives</vt:lpstr>
      </vt:variant>
      <vt:variant>
        <vt:i4>17</vt:i4>
      </vt:variant>
    </vt:vector>
  </HeadingPairs>
  <TitlesOfParts>
    <vt:vector size="19" baseType="lpstr">
      <vt:lpstr>avisdetempete</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danièle</dc:creator>
  <cp:lastModifiedBy>ROBERT</cp:lastModifiedBy>
  <cp:revision>157</cp:revision>
  <cp:lastPrinted>2013-03-24T21:32:25Z</cp:lastPrinted>
  <dcterms:created xsi:type="dcterms:W3CDTF">2013-03-19T10:42:32Z</dcterms:created>
  <dcterms:modified xsi:type="dcterms:W3CDTF">2013-03-24T21:32:28Z</dcterms:modified>
</cp:coreProperties>
</file>