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0" r:id="rId3"/>
    <p:sldId id="262" r:id="rId4"/>
    <p:sldId id="263" r:id="rId5"/>
    <p:sldId id="264" r:id="rId6"/>
    <p:sldId id="256" r:id="rId7"/>
    <p:sldId id="25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FF650-0222-4F02-B738-DDDE8FDA4146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D7FAA-2332-430B-9AD8-4A1DB000A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EE4A-BF8D-4FE5-96BB-D997A21CA20D}" type="datetimeFigureOut">
              <a:rPr lang="fr-FR" smtClean="0"/>
              <a:pPr/>
              <a:t>20/10/2011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B3E6-18E8-4570-9E7F-E3DA67C1B0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cnrs.f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genose.cnrs-orleans.fr/ie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mailto:sbriault@cnrs-orleans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5" descr="neurone-ac8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80975" y="0"/>
            <a:ext cx="9793288" cy="70294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00" name="ZoneTexte 3"/>
          <p:cNvSpPr txBox="1">
            <a:spLocks noChangeArrowheads="1"/>
          </p:cNvSpPr>
          <p:nvPr/>
        </p:nvSpPr>
        <p:spPr bwMode="auto">
          <a:xfrm>
            <a:off x="1711315" y="2781300"/>
            <a:ext cx="62087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600" b="1" i="1" u="sng" dirty="0" err="1" smtClean="0">
                <a:latin typeface="Comic Sans MS" pitchFamily="66" charset="0"/>
              </a:rPr>
              <a:t>Autism</a:t>
            </a:r>
            <a:r>
              <a:rPr lang="fr-FR" sz="3600" b="1" i="1" u="sng" dirty="0" smtClean="0">
                <a:latin typeface="Comic Sans MS" pitchFamily="66" charset="0"/>
              </a:rPr>
              <a:t>, mental </a:t>
            </a:r>
            <a:r>
              <a:rPr lang="fr-FR" sz="3600" b="1" i="1" u="sng" dirty="0" err="1" smtClean="0">
                <a:latin typeface="Comic Sans MS" pitchFamily="66" charset="0"/>
              </a:rPr>
              <a:t>deficiency</a:t>
            </a:r>
            <a:r>
              <a:rPr lang="fr-FR" sz="3600" b="1" i="1" u="sng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fr-FR" sz="3600" b="1" i="1" u="sng" dirty="0" smtClean="0">
                <a:latin typeface="Comic Sans MS" pitchFamily="66" charset="0"/>
              </a:rPr>
              <a:t>and </a:t>
            </a:r>
            <a:r>
              <a:rPr lang="fr-FR" sz="3600" b="1" i="1" u="sng" dirty="0" err="1" smtClean="0">
                <a:latin typeface="Comic Sans MS" pitchFamily="66" charset="0"/>
              </a:rPr>
              <a:t>genetics</a:t>
            </a:r>
            <a:endParaRPr lang="fr-FR" sz="3600" b="1" u="sng" dirty="0">
              <a:latin typeface="Comic Sans MS" pitchFamily="66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42988" y="4005064"/>
            <a:ext cx="7273925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Laboratory of Molecular Immunology and Embryology</a:t>
            </a:r>
          </a:p>
          <a:p>
            <a:pPr algn="ctr"/>
            <a:r>
              <a:rPr lang="en-US" sz="2400" dirty="0" smtClean="0"/>
              <a:t>UMR6218 CNRS - University of </a:t>
            </a:r>
            <a:r>
              <a:rPr lang="en-US" sz="2400" dirty="0" err="1" smtClean="0"/>
              <a:t>Orléans</a:t>
            </a:r>
            <a:r>
              <a:rPr lang="en-US" sz="2400" dirty="0" smtClean="0"/>
              <a:t> –France</a:t>
            </a:r>
          </a:p>
          <a:p>
            <a:pPr algn="ctr"/>
            <a:endParaRPr lang="en-US" sz="1100" dirty="0" smtClean="0"/>
          </a:p>
          <a:p>
            <a:pPr algn="ctr"/>
            <a:r>
              <a:rPr lang="fr-FR" sz="2000" dirty="0" smtClean="0">
                <a:latin typeface="Comic Sans MS" pitchFamily="66" charset="0"/>
              </a:rPr>
              <a:t>Team  « </a:t>
            </a:r>
            <a:r>
              <a:rPr lang="fr-FR" sz="2000" b="1" dirty="0" err="1" smtClean="0"/>
              <a:t>Experimental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Molecular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Genetics</a:t>
            </a:r>
            <a:r>
              <a:rPr lang="fr-FR" sz="2000" b="1" dirty="0" smtClean="0"/>
              <a:t> » </a:t>
            </a:r>
            <a:r>
              <a:rPr lang="fr-FR" sz="1600" dirty="0" smtClean="0">
                <a:latin typeface="Comic Sans MS" pitchFamily="66" charset="0"/>
              </a:rPr>
              <a:t> </a:t>
            </a:r>
          </a:p>
          <a:p>
            <a:pPr algn="ctr"/>
            <a:endParaRPr lang="fr-FR" sz="1600" dirty="0" smtClean="0">
              <a:latin typeface="Comic Sans MS" pitchFamily="66" charset="0"/>
            </a:endParaRPr>
          </a:p>
          <a:p>
            <a:pPr algn="ctr"/>
            <a:r>
              <a:rPr lang="fr-FR" sz="1600" dirty="0" smtClean="0">
                <a:latin typeface="Comic Sans MS" pitchFamily="66" charset="0"/>
              </a:rPr>
              <a:t>Sylvain BRIAULT – sbriault@cnrs-orleans.fr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4102" name="Picture 6" descr="http://www.cnrs-orleans.fr/blog/wp-content/themes/campus/z-outils/images/charte/logo-cn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7995" r="27168"/>
          <a:stretch>
            <a:fillRect/>
          </a:stretch>
        </p:blipFill>
        <p:spPr bwMode="auto">
          <a:xfrm>
            <a:off x="8099425" y="5849938"/>
            <a:ext cx="1044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8" descr="data:image/jpg;base64,/9j/4AAQSkZJRgABAQAAAQABAAD/2wCEAAkGBhQSERUUExMWFREWGRYVFBgXGBwWFRQeIRcXGB0WGxsYGzIfFxokGRgbIS8iIzM1LDE4FiYxOTAsNSgrLDUBCQoKDgwOGg8PGjQiHyQsMSoxNS0yKi8sLDA1NTU0MC0pLyksKSwqNCwsKSwsLDQsLCkvLCksKSwsKSwsLCwsKf/AABEIAHEAXAMBIgACEQEDEQH/xAAcAAABBQEBAQAAAAAAAAAAAAAABAUGBwgDAgH/xABEEAACAQIDBAYFBgsJAAAAAAABAgMAEQQSIQUGMUEHEyJRYXEUMnOBkSM0NUKxsjNSU2KCkpOhwdHTFRckVHKis/Dx/8QAGgEAAgMBAQAAAAAAAAAAAAAAAgMAAQUEBv/EACgRAAEEAgAFBAIDAAAAAAAAAAEAAhESAwQFEyEiMUFRYYEUMyNCof/aAAwDAQACEQMRAD8AvGiiiooio/tDf3AwsVfEJmHELd7eeUEVX/Sdv00kjYWBisSXWVlNjI3NLj6o4HvPhVdVq6/D7ts8wszPvUdVglaDwXSDgZWyriEDHhmul/ewtUhBrLdTvo438bDyLh5mJw7kKpJv1J4C35h4EcuPfUz8Pq22Myqw79nVeIVv7R2kkCF3DZBxKqz28SFBNvGm7Ze+2DxDBYsQhc8FN1Y+QYC/up8qmOlndhMPMk8QypNmzqOAcWNx3Zgb+YNcevjZldRxg+i69jI/G246hXPRVX9Fu/TOwwmIYsxHyLsbk2H4Mk8dNQfAjuq0KXmxOxOq5MxZW5W2CKKKKUmopLtPFdXDJIOKI7/BSf4Uqpv3h+aYj2Uv3Gq2+Qqd4KzWzkkkm5OpPeTqT8asrot3JhnibEYhBIMxSND6osBdiOZubC/d41WdXh0Q/Rw9pJ9or0G88sxdvRYWk0Oy9yZek7caCLDekQIsTIVDquiuCct7cmBIqqq0ZvfsJsZhHgVgjMUNyLgWcNy8qrr+5Sb/ADMf6rUjU22Nxxkd1T9rVc5842qyd1MYZcFh5G9Zooy3icoufjUO6a/m0HtT9w1Nd3tmHD4WGFiGMaKhI0BsOOtQrpr+bQe1P3DXDrx+QI912bE/jmfZVRs3FmKaORfWR1Ye4g1pxTcVlyPiPMVqKPgPIV18THVv2uXhx6OXqiiishaqKb94fmmI9lL9xqcKb94fmk/spfuNRN8hC7wVmmrw6Ifo4e0k+0VR9Xh0Q/Rw9pJ9ord4j+r7WLoft+lNSbV560d4+NRbpR+jJvOL/lSqIDnvPxrP1tPnttMLu2NvkurErUQNV101/NoPan7hqUbiNfZ2F1v8kn2WP76i3TW49HgF9esJt+gf5j40Gs2uwB7FHsOtgJ+FUUfEeYrUUfAeQrL0fEeY+2tQx8B5Cuviflv2uXh39l6ooorIWqivMsYZSp1BBB9+leqKiizTt3Y7YXESQuNUYgH8Zfqt7xard6HpwcAVB1WVwR3XCsP3GnTfLceLHoLnJOoskgF/HKw+st/hyqD7u7H2jsrEEjDtPA9g4iIYNbgw5qw8Rzt41rvzN2cNZhw/1ZTMLtfNaJaVZW82yfSsJNDzdCF8GGqn9YCs4TQlGKsCrKSrA8QQbEfGtNYHGdagbK6X+q6lGHgQf4VEd9+jZMYTLCRHied/Ul/1W4H84e+9J0tkYSWv8FO3Nc5QHN8hVxuv0h4jBIY1CyRcVV79g3ucpHAHupt3k3nmx0vWTEaaIq6Ig7gPHmTSvF9H+PjbKcM7eKWdT4gqftpVsnoyxs7AGLqU5tJpbyUdon/t61La7TzJErMrncKQYSDcrYbYrGRIB2VYSSHkFUgm/mbD31ommPdTdKLARZI+07W6yQ+s5/gByFPlYu3sc58jwFr6uDks6+SiiiiuRdaKKYN9t5PQcI0oAMhISMHhmPAnvAFz7q5btbGD4eKbEEzYiRRIWckhMwByovBAAQLDuplDWxS791QpJRTHsbY8kOJxDF5HhkERizuXKW63NGLm4AJB/S52p8oCIPRGDI6ooqJdJ+GX+z5ZLfKJkyMNGW8sYNiOFxXzdJcL/Z8KuYryRRNKGZbu1gbtc3Jv30zl9l/mEvmd9PiVLa+1WvRFArnEu3aZJcsbMSxQEMLKSdBarKqsjKOLVeN922RRUN6VMMvoDygWlUxBXGjKDKoIBHIgmucey4V2Ss34KX0VH61WKPm6oNfMDckt8b0QxS0OnyYVHJDi2PAlTaio9uFtSXEYCKScfKEEZj9cAkB9O8fzqQ0tzauLT6I2usAQov0i7tNjcGUjF5UYSRi9sxAIK91ypPGuu6W3Y2wsKOwimRVieOQ5HVlAW1msTfQ++nrFxyG3VuqjW+ZC9+FrdoW5/GkkmzpmILSQkjheG9vK70XMllChpD7hLcPiw5OW5At2rdknW4B527+GvnXem/0bEflo/wBkf6lHo+I/LR/sj/UpaYmLpRxCjZsyllDN1eUEgE2mjvYHjXvc5cMdn4diITliizk5OycoHaPI376dpdnTNYtJCxHC8N7fF68jZctiM8NjxHUaHz7etN5n8dPmUrl99/iFCuh3Ep/i1zLmM11FxcizcBzFqsumlNlyg3DwgjgRBYj/AH129HxH5aP9kf6lVlfdxcrxMo0NUd6V8Sg2dIpZQxaIhSQCflU4Diaj2K3VWXA4TFYQI80MULSxaNHNZFYhlBsXvr3nztU+k2dMxu0kJPImG/2vX2LATL6skS31NobX+ElMZnLGgD0Mpb8N3En2hJ91N6YcbCGiIVgLPFcZoyLC1u7hY/8AlPlJcFhCly2Qv+MqZNO7iedKqS4gnonNBA6pv2vtTqerUC8kziKME2F7FiT4BVY+61c8DtVjM2Hly9cqLKCt8rqSy3AOqkMtiNeIPOw77U2aJghvleN1kja17EAjUcwVJB8654DZZWVppGDTMqR9lcqqqlmsASTqzEm57u6r7YVd0po2hvFNHjHgzYdFEQmVpMwuC7Jk9Ya9m9x38KdcJtJ5sIkyJ1cjosgSQE5bgEq1rHhTdjt1GmxUksrRtDJD6OUyHMFzM4YNnsHzNxtypygwuIGHKPJG81socowUiwF2UP6x14EDWidWBCAWkyvG7G0pMRhYp5AoMqrIAl7KCoIBJOp46027c3kkgxSxFoUjaN5Q7hiRlaNcllbtMS9xbXTgaVbvbFnw6QxNMjQwx9XZYyrPYKFYkubWsdB31x2zu1JPiRLmhKLE8IR0c6MY2LErINQyaW76nbY+ys2qI8p6wcz9UrSgJJlBkAN1U21APMA0n2NtbrxJdcjxuyMt7kD1kb9KMqfeRyr1j8JK8QRXUMbCQkNZh9YLlcFSeRvpSLB7vvDijLHJ8i6BZEcySuxBJVg8khta9rW4HyoREGURJkQue1d4JIMRlKp6PlQs+t4i5dFZhexTOoBtqM1+RpXsnaErQvJIFLK0qhYgderd0+seJKEjzHnXyTZLtiHdzG0DxiJkKHMVGY6nNY3Lnlwr7gth9ThDh45GBtKEkNy6lmdgxINyQW487XqzWFQDpSbd/b74nq2yp1bxs7FSSYnDR2gcHgwDG555ToKfqadn7C6vEPOWBd0SNsq5Q+Uk9Y+vafW1+Qp2oXxPRWyY6oooooUaKKKKiiKKKKiiKKKKiiKKKKiiKKKKii//2Q=="/>
          <p:cNvSpPr>
            <a:spLocks noChangeAspect="1" noChangeArrowheads="1"/>
          </p:cNvSpPr>
          <p:nvPr/>
        </p:nvSpPr>
        <p:spPr bwMode="auto">
          <a:xfrm>
            <a:off x="77788" y="-509588"/>
            <a:ext cx="8763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4" name="AutoShape 10" descr="data:image/jpg;base64,/9j/4AAQSkZJRgABAQAAAQABAAD/2wCEAAkGBhQSERUUExMWFREWGRYVFBgXGBwWFRQeIRcXGB0WGxsYGzIfFxokGRgbIS8iIzM1LDE4FiYxOTAsNSgrLDUBCQoKDgwOGg8PGjQiHyQsMSoxNS0yKi8sLDA1NTU0MC0pLyksKSwqNCwsKSwsLDQsLCkvLCksKSwsKSwsLCwsKf/AABEIAHEAXAMBIgACEQEDEQH/xAAcAAABBQEBAQAAAAAAAAAAAAAABAUGBwgDAgH/xABEEAACAQIDBAYFBgsJAAAAAAABAgMAEQQSIQUGMUEHEyJRYXEUMnOBkSM0NUKxsjNSU2KCkpOhwdHTFRckVHKis/Dx/8QAGgEAAgMBAQAAAAAAAAAAAAAAAgMAAQUEBv/EACgRAAEEAgAFBAIDAAAAAAAAAAEAAhESAwQFEyEiMUFRYYEUMyNCof/aAAwDAQACEQMRAD8AvGiiiooio/tDf3AwsVfEJmHELd7eeUEVX/Sdv00kjYWBisSXWVlNjI3NLj6o4HvPhVdVq6/D7ts8wszPvUdVglaDwXSDgZWyriEDHhmul/ewtUhBrLdTvo438bDyLh5mJw7kKpJv1J4C35h4EcuPfUz8Pq22Myqw79nVeIVv7R2kkCF3DZBxKqz28SFBNvGm7Ze+2DxDBYsQhc8FN1Y+QYC/up8qmOlndhMPMk8QypNmzqOAcWNx3Zgb+YNcevjZldRxg+i69jI/G246hXPRVX9Fu/TOwwmIYsxHyLsbk2H4Mk8dNQfAjuq0KXmxOxOq5MxZW5W2CKKKKUmopLtPFdXDJIOKI7/BSf4Uqpv3h+aYj2Uv3Gq2+Qqd4KzWzkkkm5OpPeTqT8asrot3JhnibEYhBIMxSND6osBdiOZubC/d41WdXh0Q/Rw9pJ9or0G88sxdvRYWk0Oy9yZek7caCLDekQIsTIVDquiuCct7cmBIqqq0ZvfsJsZhHgVgjMUNyLgWcNy8qrr+5Sb/ADMf6rUjU22Nxxkd1T9rVc5842qyd1MYZcFh5G9Zooy3icoufjUO6a/m0HtT9w1Nd3tmHD4WGFiGMaKhI0BsOOtQrpr+bQe1P3DXDrx+QI912bE/jmfZVRs3FmKaORfWR1Ye4g1pxTcVlyPiPMVqKPgPIV18THVv2uXhx6OXqiiishaqKb94fmmI9lL9xqcKb94fmk/spfuNRN8hC7wVmmrw6Ifo4e0k+0VR9Xh0Q/Rw9pJ9ord4j+r7WLoft+lNSbV560d4+NRbpR+jJvOL/lSqIDnvPxrP1tPnttMLu2NvkurErUQNV101/NoPan7hqUbiNfZ2F1v8kn2WP76i3TW49HgF9esJt+gf5j40Gs2uwB7FHsOtgJ+FUUfEeYrUUfAeQrL0fEeY+2tQx8B5Cuviflv2uXh39l6ooorIWqivMsYZSp1BBB9+leqKiizTt3Y7YXESQuNUYgH8Zfqt7xard6HpwcAVB1WVwR3XCsP3GnTfLceLHoLnJOoskgF/HKw+st/hyqD7u7H2jsrEEjDtPA9g4iIYNbgw5qw8Rzt41rvzN2cNZhw/1ZTMLtfNaJaVZW82yfSsJNDzdCF8GGqn9YCs4TQlGKsCrKSrA8QQbEfGtNYHGdagbK6X+q6lGHgQf4VEd9+jZMYTLCRHied/Ul/1W4H84e+9J0tkYSWv8FO3Nc5QHN8hVxuv0h4jBIY1CyRcVV79g3ucpHAHupt3k3nmx0vWTEaaIq6Ig7gPHmTSvF9H+PjbKcM7eKWdT4gqftpVsnoyxs7AGLqU5tJpbyUdon/t61La7TzJErMrncKQYSDcrYbYrGRIB2VYSSHkFUgm/mbD31ommPdTdKLARZI+07W6yQ+s5/gByFPlYu3sc58jwFr6uDks6+SiiiiuRdaKKYN9t5PQcI0oAMhISMHhmPAnvAFz7q5btbGD4eKbEEzYiRRIWckhMwByovBAAQLDuplDWxS791QpJRTHsbY8kOJxDF5HhkERizuXKW63NGLm4AJB/S52p8oCIPRGDI6ooqJdJ+GX+z5ZLfKJkyMNGW8sYNiOFxXzdJcL/Z8KuYryRRNKGZbu1gbtc3Jv30zl9l/mEvmd9PiVLa+1WvRFArnEu3aZJcsbMSxQEMLKSdBarKqsjKOLVeN922RRUN6VMMvoDygWlUxBXGjKDKoIBHIgmucey4V2Ss34KX0VH61WKPm6oNfMDckt8b0QxS0OnyYVHJDi2PAlTaio9uFtSXEYCKScfKEEZj9cAkB9O8fzqQ0tzauLT6I2usAQov0i7tNjcGUjF5UYSRi9sxAIK91ypPGuu6W3Y2wsKOwimRVieOQ5HVlAW1msTfQ++nrFxyG3VuqjW+ZC9+FrdoW5/GkkmzpmILSQkjheG9vK70XMllChpD7hLcPiw5OW5At2rdknW4B527+GvnXem/0bEflo/wBkf6lHo+I/LR/sj/UpaYmLpRxCjZsyllDN1eUEgE2mjvYHjXvc5cMdn4diITliizk5OycoHaPI376dpdnTNYtJCxHC8N7fF68jZctiM8NjxHUaHz7etN5n8dPmUrl99/iFCuh3Ep/i1zLmM11FxcizcBzFqsumlNlyg3DwgjgRBYj/AH129HxH5aP9kf6lVlfdxcrxMo0NUd6V8Sg2dIpZQxaIhSQCflU4Diaj2K3VWXA4TFYQI80MULSxaNHNZFYhlBsXvr3nztU+k2dMxu0kJPImG/2vX2LATL6skS31NobX+ElMZnLGgD0Mpb8N3En2hJ91N6YcbCGiIVgLPFcZoyLC1u7hY/8AlPlJcFhCly2Qv+MqZNO7iedKqS4gnonNBA6pv2vtTqerUC8kziKME2F7FiT4BVY+61c8DtVjM2Hly9cqLKCt8rqSy3AOqkMtiNeIPOw77U2aJghvleN1kja17EAjUcwVJB8654DZZWVppGDTMqR9lcqqqlmsASTqzEm57u6r7YVd0po2hvFNHjHgzYdFEQmVpMwuC7Jk9Ya9m9x38KdcJtJ5sIkyJ1cjosgSQE5bgEq1rHhTdjt1GmxUksrRtDJD6OUyHMFzM4YNnsHzNxtypygwuIGHKPJG81socowUiwF2UP6x14EDWidWBCAWkyvG7G0pMRhYp5AoMqrIAl7KCoIBJOp46027c3kkgxSxFoUjaN5Q7hiRlaNcllbtMS9xbXTgaVbvbFnw6QxNMjQwx9XZYyrPYKFYkubWsdB31x2zu1JPiRLmhKLE8IR0c6MY2LErINQyaW76nbY+ys2qI8p6wcz9UrSgJJlBkAN1U21APMA0n2NtbrxJdcjxuyMt7kD1kb9KMqfeRyr1j8JK8QRXUMbCQkNZh9YLlcFSeRvpSLB7vvDijLHJ8i6BZEcySuxBJVg8khta9rW4HyoREGURJkQue1d4JIMRlKp6PlQs+t4i5dFZhexTOoBtqM1+RpXsnaErQvJIFLK0qhYgderd0+seJKEjzHnXyTZLtiHdzG0DxiJkKHMVGY6nNY3Lnlwr7gth9ThDh45GBtKEkNy6lmdgxINyQW487XqzWFQDpSbd/b74nq2yp1bxs7FSSYnDR2gcHgwDG555ToKfqadn7C6vEPOWBd0SNsq5Q+Uk9Y+vafW1+Qp2oXxPRWyY6oooooUaKKKKiiKKKKiiKKKKiiKKKKiiKKKKii//2Q=="/>
          <p:cNvSpPr>
            <a:spLocks noChangeAspect="1" noChangeArrowheads="1"/>
          </p:cNvSpPr>
          <p:nvPr/>
        </p:nvSpPr>
        <p:spPr bwMode="auto">
          <a:xfrm>
            <a:off x="179388" y="0"/>
            <a:ext cx="876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10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260350"/>
            <a:ext cx="8191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260350"/>
            <a:ext cx="13335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Image 10" descr="FONDATION-DE-FRANCE_0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478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Image 11" descr="FEDE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729288"/>
            <a:ext cx="12731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539552" y="1954831"/>
            <a:ext cx="4470610" cy="3417781"/>
          </a:xfrm>
          <a:prstGeom prst="ellipse">
            <a:avLst/>
          </a:prstGeom>
          <a:solidFill>
            <a:srgbClr val="FFFF00">
              <a:alpha val="50195"/>
            </a:srgbClr>
          </a:solidFill>
          <a:ln w="18000">
            <a:solidFill>
              <a:srgbClr val="000000"/>
            </a:solidFill>
            <a:round/>
            <a:headEnd/>
            <a:tailEnd/>
          </a:ln>
        </p:spPr>
        <p:txBody>
          <a:bodyPr wrap="none" lIns="99000" tIns="54000" rIns="99000" bIns="54000" anchor="ctr"/>
          <a:lstStyle/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b="0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b="0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0" dirty="0" err="1" smtClean="0">
                <a:solidFill>
                  <a:srgbClr val="00000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Autism</a:t>
            </a:r>
            <a:endParaRPr lang="fr-FR" sz="1800" b="0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0" dirty="0" smtClean="0">
                <a:solidFill>
                  <a:srgbClr val="00000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KCNMA1</a:t>
            </a: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b="0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b="0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b="0" dirty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3635574" y="1951856"/>
            <a:ext cx="4680842" cy="3421360"/>
          </a:xfrm>
          <a:prstGeom prst="ellipse">
            <a:avLst/>
          </a:prstGeom>
          <a:solidFill>
            <a:srgbClr val="3DEB3D">
              <a:alpha val="50195"/>
            </a:srgbClr>
          </a:solidFill>
          <a:ln w="18000">
            <a:solidFill>
              <a:srgbClr val="000000"/>
            </a:solidFill>
            <a:round/>
            <a:headEnd/>
            <a:tailEnd/>
          </a:ln>
        </p:spPr>
        <p:txBody>
          <a:bodyPr wrap="none" lIns="99000" tIns="54000" rIns="99000" bIns="54000" anchor="ctr"/>
          <a:lstStyle/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0" dirty="0">
                <a:solidFill>
                  <a:srgbClr val="00000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Mental </a:t>
            </a: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0" dirty="0" smtClean="0">
                <a:solidFill>
                  <a:srgbClr val="00000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Retardation</a:t>
            </a: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0" dirty="0" smtClean="0">
                <a:solidFill>
                  <a:srgbClr val="00000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SOX3</a:t>
            </a: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 smtClean="0">
                <a:solidFill>
                  <a:srgbClr val="00000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PHF8</a:t>
            </a: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 smtClean="0">
                <a:solidFill>
                  <a:srgbClr val="00000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GPD2</a:t>
            </a: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0" dirty="0" smtClean="0">
                <a:solidFill>
                  <a:srgbClr val="00000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NLGN4</a:t>
            </a: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 smtClean="0">
                <a:solidFill>
                  <a:srgbClr val="00000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EOMES</a:t>
            </a:r>
            <a:endParaRPr lang="fr-FR" sz="1400" b="0" dirty="0" smtClean="0">
              <a:solidFill>
                <a:srgbClr val="00000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 smtClean="0">
                <a:solidFill>
                  <a:srgbClr val="00B0F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MED12</a:t>
            </a: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 smtClean="0">
                <a:solidFill>
                  <a:srgbClr val="00B0F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PRSS12</a:t>
            </a:r>
          </a:p>
          <a:p>
            <a:pPr algn="ctr" defTabSz="449263" hangingPunct="0">
              <a:lnSpc>
                <a:spcPct val="108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0" dirty="0" smtClean="0">
                <a:solidFill>
                  <a:srgbClr val="00B0F0"/>
                </a:solidFill>
                <a:latin typeface="Century Schoolbook L" pitchFamily="16" charset="0"/>
                <a:ea typeface="DejaVu Sans" pitchFamily="34" charset="0"/>
                <a:cs typeface="DejaVu Sans" pitchFamily="34" charset="0"/>
              </a:rPr>
              <a:t>OPN1</a:t>
            </a:r>
            <a:endParaRPr lang="fr-FR" sz="1400" b="0" dirty="0">
              <a:solidFill>
                <a:srgbClr val="00B0F0"/>
              </a:solidFill>
              <a:latin typeface="Century Schoolbook L" pitchFamily="16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Autism, Mental retardation and </a:t>
            </a:r>
            <a:r>
              <a:rPr lang="en-GB" sz="2800" dirty="0" err="1" smtClean="0">
                <a:solidFill>
                  <a:schemeClr val="bg1"/>
                </a:solidFill>
              </a:rPr>
              <a:t>Schizophreni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1331640" y="188640"/>
            <a:ext cx="6264696" cy="800219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Background</a:t>
            </a:r>
          </a:p>
          <a:p>
            <a:pPr algn="ctr"/>
            <a:r>
              <a:rPr lang="en-GB" dirty="0" smtClean="0"/>
              <a:t>G</a:t>
            </a:r>
            <a:r>
              <a:rPr lang="en-GB" dirty="0" smtClean="0">
                <a:solidFill>
                  <a:schemeClr val="tx1"/>
                </a:solidFill>
              </a:rPr>
              <a:t>enes </a:t>
            </a:r>
            <a:r>
              <a:rPr lang="en-GB" dirty="0" smtClean="0">
                <a:solidFill>
                  <a:schemeClr val="tx1"/>
                </a:solidFill>
              </a:rPr>
              <a:t>identified by the team or </a:t>
            </a:r>
            <a:r>
              <a:rPr lang="en-GB" dirty="0" smtClean="0">
                <a:solidFill>
                  <a:schemeClr val="tx1"/>
                </a:solidFill>
              </a:rPr>
              <a:t>with </a:t>
            </a:r>
            <a:r>
              <a:rPr lang="en-GB" dirty="0" smtClean="0">
                <a:solidFill>
                  <a:srgbClr val="00B0F0"/>
                </a:solidFill>
              </a:rPr>
              <a:t>participation of the team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779912" y="3491716"/>
            <a:ext cx="1081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F0"/>
                </a:solidFill>
              </a:rPr>
              <a:t>UPF3B</a:t>
            </a:r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0" y="657760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Published</a:t>
            </a:r>
            <a:r>
              <a:rPr lang="fr-FR" sz="1200" dirty="0" smtClean="0"/>
              <a:t> in </a:t>
            </a:r>
            <a:r>
              <a:rPr lang="fr-FR" sz="1200" dirty="0" err="1" smtClean="0"/>
              <a:t>Biol</a:t>
            </a:r>
            <a:r>
              <a:rPr lang="fr-FR" sz="1200" dirty="0" smtClean="0"/>
              <a:t>. </a:t>
            </a:r>
            <a:r>
              <a:rPr lang="fr-FR" sz="1200" dirty="0" err="1" smtClean="0"/>
              <a:t>Psychiatry</a:t>
            </a:r>
            <a:r>
              <a:rPr lang="fr-FR" sz="1200" dirty="0" smtClean="0"/>
              <a:t> - Mol </a:t>
            </a:r>
            <a:r>
              <a:rPr lang="fr-FR" sz="1200" dirty="0" err="1" smtClean="0"/>
              <a:t>Psychiatry</a:t>
            </a:r>
            <a:r>
              <a:rPr lang="fr-FR" sz="1200" dirty="0" smtClean="0"/>
              <a:t> - Hum Genet - J Med Genet - Nat Genet - Am J </a:t>
            </a:r>
            <a:r>
              <a:rPr lang="fr-FR" sz="1200" dirty="0" err="1" smtClean="0"/>
              <a:t>Psychiatry</a:t>
            </a:r>
            <a:r>
              <a:rPr lang="fr-FR" sz="1200" dirty="0" smtClean="0"/>
              <a:t> - Am J Hum Genet – Science - Nature…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Axes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Identification of genes involved in autism and/or mental retardation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Investigation of the physiopathology </a:t>
            </a:r>
            <a:r>
              <a:rPr lang="en-US" sz="2400" dirty="0" smtClean="0"/>
              <a:t>of selected genes using complementary approaches (biochemistry, electrophysiology, functional approaches, animal models…)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Development and evaluation of diagnostic tools and </a:t>
            </a:r>
            <a:r>
              <a:rPr lang="en-US" dirty="0" smtClean="0">
                <a:solidFill>
                  <a:srgbClr val="FF0000"/>
                </a:solidFill>
              </a:rPr>
              <a:t>novel therapies</a:t>
            </a:r>
          </a:p>
          <a:p>
            <a:pPr>
              <a:buNone/>
            </a:pPr>
            <a:endParaRPr lang="en-US" sz="1500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Neuroinflammation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Therapy: the </a:t>
            </a:r>
            <a:r>
              <a:rPr lang="fr-FR" sz="2800" dirty="0" smtClean="0"/>
              <a:t>GKTM </a:t>
            </a:r>
            <a:r>
              <a:rPr lang="fr-FR" sz="2800" dirty="0" err="1" smtClean="0"/>
              <a:t>molecule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843808" y="5013176"/>
            <a:ext cx="35374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Fmr1</a:t>
            </a:r>
            <a:r>
              <a:rPr lang="fr-FR" dirty="0" smtClean="0"/>
              <a:t> KO </a:t>
            </a:r>
            <a:r>
              <a:rPr lang="fr-FR" dirty="0" err="1" smtClean="0"/>
              <a:t>mice</a:t>
            </a:r>
            <a:endParaRPr lang="fr-FR" dirty="0" smtClean="0"/>
          </a:p>
          <a:p>
            <a:r>
              <a:rPr lang="fr-FR" dirty="0" err="1" smtClean="0"/>
              <a:t>Treatment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GKTM </a:t>
            </a:r>
            <a:r>
              <a:rPr lang="fr-FR" dirty="0" err="1" smtClean="0"/>
              <a:t>molecule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ym typeface="Wingdings" pitchFamily="2" charset="2"/>
              </a:rPr>
              <a:t> The </a:t>
            </a:r>
            <a:r>
              <a:rPr lang="fr-FR" dirty="0" err="1" smtClean="0">
                <a:sym typeface="Wingdings" pitchFamily="2" charset="2"/>
              </a:rPr>
              <a:t>deficit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is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partially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corrected</a:t>
            </a:r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059" y="1268760"/>
            <a:ext cx="53292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7504" y="6505599"/>
            <a:ext cx="1502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Patent in </a:t>
            </a:r>
            <a:r>
              <a:rPr lang="fr-FR" sz="1400" dirty="0" err="1" smtClean="0"/>
              <a:t>progress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Focus 4: Transversal Project </a:t>
            </a:r>
          </a:p>
        </p:txBody>
      </p:sp>
      <p:sp>
        <p:nvSpPr>
          <p:cNvPr id="108550" name="Rectangle 9"/>
          <p:cNvSpPr>
            <a:spLocks noChangeArrowheads="1"/>
          </p:cNvSpPr>
          <p:nvPr/>
        </p:nvSpPr>
        <p:spPr bwMode="auto">
          <a:xfrm>
            <a:off x="4508209" y="2636912"/>
            <a:ext cx="4384271" cy="3240359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 err="1">
                <a:solidFill>
                  <a:schemeClr val="tx1"/>
                </a:solidFill>
              </a:rPr>
              <a:t>Neuroinflammation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Role of TNF, IL-6, IL-1, </a:t>
            </a:r>
            <a:r>
              <a:rPr lang="en-GB" dirty="0" smtClean="0">
                <a:solidFill>
                  <a:schemeClr val="tx1"/>
                </a:solidFill>
              </a:rPr>
              <a:t>IL-17...</a:t>
            </a:r>
          </a:p>
          <a:p>
            <a:pPr algn="ctr"/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Tools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Neutralization </a:t>
            </a:r>
            <a:r>
              <a:rPr lang="en-GB" dirty="0">
                <a:solidFill>
                  <a:schemeClr val="tx1"/>
                </a:solidFill>
              </a:rPr>
              <a:t>by Abs                                                                  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Gene </a:t>
            </a:r>
            <a:r>
              <a:rPr lang="en-GB" dirty="0">
                <a:solidFill>
                  <a:schemeClr val="tx1"/>
                </a:solidFill>
              </a:rPr>
              <a:t>deficient </a:t>
            </a:r>
            <a:r>
              <a:rPr lang="en-GB" dirty="0" smtClean="0">
                <a:solidFill>
                  <a:schemeClr val="tx1"/>
                </a:solidFill>
              </a:rPr>
              <a:t>mice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Transcriptomic</a:t>
            </a:r>
            <a:r>
              <a:rPr lang="en-GB" dirty="0" smtClean="0"/>
              <a:t> studies.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sz="1200" dirty="0" smtClean="0"/>
          </a:p>
          <a:p>
            <a:pPr lvl="1"/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1085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72" y="2636912"/>
            <a:ext cx="3945885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23"/>
          <p:cNvSpPr txBox="1">
            <a:spLocks noChangeArrowheads="1"/>
          </p:cNvSpPr>
          <p:nvPr/>
        </p:nvSpPr>
        <p:spPr>
          <a:xfrm>
            <a:off x="107504" y="116632"/>
            <a:ext cx="8928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err="1" smtClean="0">
                <a:latin typeface="+mj-lt"/>
                <a:ea typeface="+mj-ea"/>
                <a:cs typeface="+mj-cs"/>
              </a:rPr>
              <a:t>Neuroinflammation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 : </a:t>
            </a:r>
            <a:r>
              <a:rPr lang="en-GB" sz="3600" dirty="0" smtClean="0">
                <a:latin typeface="+mj-lt"/>
                <a:ea typeface="+mj-ea"/>
                <a:cs typeface="+mj-cs"/>
              </a:rPr>
              <a:t>a t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ransversal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project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Collaborations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8682" y="1825654"/>
            <a:ext cx="75617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Molecular</a:t>
            </a:r>
            <a:r>
              <a:rPr lang="fr-FR" sz="2400" dirty="0" smtClean="0"/>
              <a:t> </a:t>
            </a:r>
            <a:r>
              <a:rPr lang="fr-FR" sz="2400" dirty="0" err="1" smtClean="0"/>
              <a:t>Biophysics</a:t>
            </a:r>
            <a:r>
              <a:rPr lang="fr-FR" sz="2400" dirty="0" smtClean="0"/>
              <a:t> Center - UPR 4301 – </a:t>
            </a:r>
            <a:r>
              <a:rPr lang="fr-FR" sz="2400" dirty="0" err="1" smtClean="0"/>
              <a:t>Orleans</a:t>
            </a:r>
            <a:endParaRPr lang="fr-FR" sz="2400" dirty="0" smtClean="0"/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Research Institute in Fine Organic Chemistry – Rouen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Cognitive and </a:t>
            </a:r>
            <a:r>
              <a:rPr lang="fr-FR" sz="2400" dirty="0" err="1" smtClean="0"/>
              <a:t>Integrative</a:t>
            </a:r>
            <a:r>
              <a:rPr lang="fr-FR" sz="2400" dirty="0" smtClean="0"/>
              <a:t> Neuroscience - CNRS UMR 5287 - Bordeaux 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UMR INSERM U 930 - CNRS FRE 2448 – Tours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Genome</a:t>
            </a:r>
            <a:r>
              <a:rPr lang="fr-FR" sz="2400" dirty="0" smtClean="0"/>
              <a:t> Institute of Singapore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tit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620688"/>
            <a:ext cx="7143750" cy="11334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24136" y="1917994"/>
            <a:ext cx="7092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Laboratory of Molecular Immunology and Embryology -UMR 6218 CNRS - University of </a:t>
            </a:r>
            <a:r>
              <a:rPr lang="en-US" sz="1400" dirty="0" err="1" smtClean="0"/>
              <a:t>Orléans</a:t>
            </a:r>
            <a:endParaRPr lang="en-US" sz="1400" dirty="0" smtClean="0"/>
          </a:p>
          <a:p>
            <a:pPr algn="ctr"/>
            <a:r>
              <a:rPr lang="en-US" sz="1400" dirty="0" smtClean="0"/>
              <a:t>Team “</a:t>
            </a:r>
            <a:r>
              <a:rPr lang="fr-FR" sz="1400" b="1" dirty="0" err="1" smtClean="0"/>
              <a:t>Experimental</a:t>
            </a:r>
            <a:r>
              <a:rPr lang="fr-FR" sz="1400" b="1" dirty="0" smtClean="0"/>
              <a:t> and </a:t>
            </a:r>
            <a:r>
              <a:rPr lang="fr-FR" sz="1400" b="1" dirty="0" err="1" smtClean="0"/>
              <a:t>Molecular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Genetics</a:t>
            </a:r>
            <a:r>
              <a:rPr lang="en-US" sz="1400" dirty="0" smtClean="0"/>
              <a:t>“  </a:t>
            </a:r>
            <a:r>
              <a:rPr lang="en-US" sz="1400" dirty="0" smtClean="0">
                <a:hlinkClick r:id="rId3"/>
              </a:rPr>
              <a:t>http://transgenose.cnrs-orleans.fr/iem</a:t>
            </a:r>
            <a:endParaRPr lang="en-US" sz="1400" dirty="0" smtClean="0"/>
          </a:p>
          <a:p>
            <a:pPr algn="ctr"/>
            <a:r>
              <a:rPr lang="en-US" sz="1400" dirty="0" smtClean="0">
                <a:hlinkClick r:id="rId4"/>
              </a:rPr>
              <a:t>sbriault@cnrs-orleans.fr</a:t>
            </a:r>
            <a:endParaRPr lang="en-US" sz="1400" dirty="0" smtClean="0"/>
          </a:p>
          <a:p>
            <a:pPr algn="ctr"/>
            <a:endParaRPr lang="en-US" sz="14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5184576" y="2926099"/>
            <a:ext cx="4644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 </a:t>
            </a:r>
            <a:r>
              <a:rPr lang="fr-FR" dirty="0" err="1" smtClean="0"/>
              <a:t>Briault</a:t>
            </a:r>
            <a:r>
              <a:rPr lang="fr-FR" dirty="0" smtClean="0"/>
              <a:t>, MD, </a:t>
            </a:r>
            <a:r>
              <a:rPr lang="fr-FR" dirty="0" err="1" smtClean="0"/>
              <a:t>PhD</a:t>
            </a:r>
            <a:r>
              <a:rPr lang="fr-FR" dirty="0" smtClean="0"/>
              <a:t>,</a:t>
            </a:r>
          </a:p>
          <a:p>
            <a:r>
              <a:rPr lang="fr-FR" dirty="0" smtClean="0"/>
              <a:t>B </a:t>
            </a:r>
            <a:r>
              <a:rPr lang="fr-FR" dirty="0" err="1" smtClean="0"/>
              <a:t>Laudier</a:t>
            </a:r>
            <a:r>
              <a:rPr lang="fr-FR" dirty="0" smtClean="0"/>
              <a:t>, MD,</a:t>
            </a:r>
          </a:p>
          <a:p>
            <a:r>
              <a:rPr lang="fr-FR" dirty="0" smtClean="0"/>
              <a:t>J Pichon, </a:t>
            </a:r>
            <a:r>
              <a:rPr lang="fr-FR" dirty="0" err="1" smtClean="0"/>
              <a:t>Professor</a:t>
            </a:r>
            <a:r>
              <a:rPr lang="fr-FR" dirty="0" smtClean="0"/>
              <a:t>,</a:t>
            </a:r>
          </a:p>
          <a:p>
            <a:r>
              <a:rPr lang="fr-FR" dirty="0" smtClean="0"/>
              <a:t>M </a:t>
            </a:r>
            <a:r>
              <a:rPr lang="fr-FR" dirty="0" err="1" smtClean="0"/>
              <a:t>Ardourel</a:t>
            </a:r>
            <a:r>
              <a:rPr lang="fr-FR" dirty="0" smtClean="0"/>
              <a:t>, Assistant </a:t>
            </a:r>
            <a:r>
              <a:rPr lang="fr-FR" dirty="0" err="1" smtClean="0"/>
              <a:t>Professor</a:t>
            </a:r>
            <a:r>
              <a:rPr lang="fr-FR" dirty="0" smtClean="0"/>
              <a:t>,</a:t>
            </a:r>
          </a:p>
          <a:p>
            <a:r>
              <a:rPr lang="fr-FR" dirty="0" smtClean="0"/>
              <a:t>A Menuet, Assistant </a:t>
            </a:r>
            <a:r>
              <a:rPr lang="fr-FR" dirty="0" err="1"/>
              <a:t>P</a:t>
            </a:r>
            <a:r>
              <a:rPr lang="fr-FR" dirty="0" err="1" smtClean="0"/>
              <a:t>rofessor</a:t>
            </a:r>
            <a:r>
              <a:rPr lang="fr-FR" dirty="0" smtClean="0"/>
              <a:t>, </a:t>
            </a:r>
          </a:p>
          <a:p>
            <a:r>
              <a:rPr lang="fr-FR" dirty="0" smtClean="0"/>
              <a:t>S </a:t>
            </a:r>
            <a:r>
              <a:rPr lang="fr-FR" dirty="0" err="1" smtClean="0"/>
              <a:t>Mortaud</a:t>
            </a:r>
            <a:r>
              <a:rPr lang="fr-FR" dirty="0" smtClean="0"/>
              <a:t>, Assistant </a:t>
            </a:r>
            <a:r>
              <a:rPr lang="fr-FR" dirty="0" err="1"/>
              <a:t>P</a:t>
            </a:r>
            <a:r>
              <a:rPr lang="fr-FR" dirty="0" err="1" smtClean="0"/>
              <a:t>rofessor</a:t>
            </a:r>
            <a:r>
              <a:rPr lang="fr-FR" dirty="0" smtClean="0"/>
              <a:t>, </a:t>
            </a:r>
          </a:p>
          <a:p>
            <a:r>
              <a:rPr lang="fr-FR" dirty="0" smtClean="0"/>
              <a:t>C </a:t>
            </a:r>
            <a:r>
              <a:rPr lang="fr-FR" dirty="0" err="1" smtClean="0"/>
              <a:t>Montecot</a:t>
            </a:r>
            <a:r>
              <a:rPr lang="fr-FR" dirty="0" smtClean="0"/>
              <a:t>, Assistant </a:t>
            </a:r>
            <a:r>
              <a:rPr lang="fr-FR" dirty="0" err="1" smtClean="0"/>
              <a:t>Professor</a:t>
            </a:r>
            <a:r>
              <a:rPr lang="fr-FR" dirty="0" smtClean="0"/>
              <a:t>, </a:t>
            </a:r>
          </a:p>
          <a:p>
            <a:r>
              <a:rPr lang="fr-FR" dirty="0" smtClean="0"/>
              <a:t>O Richard, Assistant </a:t>
            </a:r>
            <a:r>
              <a:rPr lang="fr-FR" dirty="0" err="1" smtClean="0"/>
              <a:t>Professor</a:t>
            </a:r>
            <a:r>
              <a:rPr lang="fr-FR" dirty="0" smtClean="0"/>
              <a:t>,</a:t>
            </a:r>
          </a:p>
          <a:p>
            <a:r>
              <a:rPr lang="fr-FR" dirty="0" smtClean="0"/>
              <a:t>L </a:t>
            </a:r>
            <a:r>
              <a:rPr lang="fr-FR" dirty="0" err="1" smtClean="0"/>
              <a:t>Baala</a:t>
            </a:r>
            <a:r>
              <a:rPr lang="fr-FR" dirty="0" smtClean="0"/>
              <a:t>, </a:t>
            </a:r>
            <a:r>
              <a:rPr lang="fr-FR" dirty="0" err="1" smtClean="0"/>
              <a:t>PhD</a:t>
            </a:r>
            <a:r>
              <a:rPr lang="fr-FR" dirty="0" smtClean="0"/>
              <a:t>, </a:t>
            </a:r>
            <a:r>
              <a:rPr lang="fr-FR" dirty="0" err="1" smtClean="0"/>
              <a:t>Engineer</a:t>
            </a:r>
            <a:r>
              <a:rPr lang="fr-FR" dirty="0" smtClean="0"/>
              <a:t>,</a:t>
            </a:r>
          </a:p>
          <a:p>
            <a:r>
              <a:rPr lang="fr-FR" dirty="0" smtClean="0"/>
              <a:t>M Fauconnier, </a:t>
            </a:r>
            <a:r>
              <a:rPr lang="fr-FR" dirty="0" err="1" smtClean="0"/>
              <a:t>PhD</a:t>
            </a:r>
            <a:r>
              <a:rPr lang="fr-FR" dirty="0" smtClean="0"/>
              <a:t>,</a:t>
            </a:r>
          </a:p>
          <a:p>
            <a:r>
              <a:rPr lang="fr-FR" dirty="0" smtClean="0"/>
              <a:t>O Perche, </a:t>
            </a:r>
            <a:r>
              <a:rPr lang="fr-FR" dirty="0" err="1" smtClean="0"/>
              <a:t>PhD</a:t>
            </a:r>
            <a:r>
              <a:rPr lang="fr-FR" dirty="0" smtClean="0"/>
              <a:t>, postdoctoral </a:t>
            </a:r>
            <a:r>
              <a:rPr lang="fr-FR" dirty="0" err="1" smtClean="0"/>
              <a:t>fellow</a:t>
            </a:r>
            <a:r>
              <a:rPr lang="fr-FR" dirty="0" smtClean="0"/>
              <a:t>,</a:t>
            </a:r>
          </a:p>
          <a:p>
            <a:r>
              <a:rPr lang="fr-FR" dirty="0" smtClean="0"/>
              <a:t>B Hebert, </a:t>
            </a:r>
            <a:r>
              <a:rPr lang="fr-FR" dirty="0" err="1" smtClean="0"/>
              <a:t>PhD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,</a:t>
            </a:r>
          </a:p>
          <a:p>
            <a:r>
              <a:rPr lang="fr-FR" dirty="0" smtClean="0"/>
              <a:t>M Marcos, Assistant </a:t>
            </a:r>
            <a:r>
              <a:rPr lang="fr-FR" dirty="0" err="1" smtClean="0"/>
              <a:t>Engineer</a:t>
            </a:r>
            <a:r>
              <a:rPr lang="fr-FR" dirty="0" smtClean="0"/>
              <a:t>. </a:t>
            </a:r>
          </a:p>
          <a:p>
            <a:r>
              <a:rPr lang="fr-FR" dirty="0" smtClean="0"/>
              <a:t>  </a:t>
            </a:r>
          </a:p>
          <a:p>
            <a:endParaRPr lang="fr-FR" dirty="0"/>
          </a:p>
        </p:txBody>
      </p:sp>
      <p:pic>
        <p:nvPicPr>
          <p:cNvPr id="2" name="Picture 2" descr="C:\Users\Briault\Desktop\FdF\P100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02" y="2852936"/>
            <a:ext cx="499255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331</Words>
  <Application>Microsoft Office PowerPoint</Application>
  <PresentationFormat>Affichage à l'écran (4:3)</PresentationFormat>
  <Paragraphs>87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Autism, Mental retardation and Schizophreni</vt:lpstr>
      <vt:lpstr>Axes </vt:lpstr>
      <vt:lpstr>Therapy: the GKTM molecule</vt:lpstr>
      <vt:lpstr>Focus 4: Transversal Project </vt:lpstr>
      <vt:lpstr>Collaborations</vt:lpstr>
      <vt:lpstr>Diapositive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neutroinflam</dc:title>
  <dc:creator>briault</dc:creator>
  <cp:lastModifiedBy>briault</cp:lastModifiedBy>
  <cp:revision>30</cp:revision>
  <dcterms:created xsi:type="dcterms:W3CDTF">2011-10-18T14:36:34Z</dcterms:created>
  <dcterms:modified xsi:type="dcterms:W3CDTF">2011-10-20T13:42:15Z</dcterms:modified>
</cp:coreProperties>
</file>